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6858000" cy="9906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guide id="3" orient="horz"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29" autoAdjust="0"/>
    <p:restoredTop sz="94725"/>
  </p:normalViewPr>
  <p:slideViewPr>
    <p:cSldViewPr>
      <p:cViewPr>
        <p:scale>
          <a:sx n="94" d="100"/>
          <a:sy n="94" d="100"/>
        </p:scale>
        <p:origin x="1944" y="53"/>
      </p:cViewPr>
      <p:guideLst>
        <p:guide orient="horz" pos="2880"/>
        <p:guide pos="2160"/>
        <p:guide orient="horz"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406A981-5BDA-4996-A956-E8F53A9F68CE}" type="datetimeFigureOut">
              <a:rPr kumimoji="1" lang="ja-JP" altLang="en-US" smtClean="0"/>
              <a:t>2025/12/10</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989CC47E-1487-4A15-9E61-CAC75CD4FE35}" type="slidenum">
              <a:rPr kumimoji="1" lang="ja-JP" altLang="en-US" smtClean="0"/>
              <a:t>‹#›</a:t>
            </a:fld>
            <a:endParaRPr kumimoji="1" lang="ja-JP" altLang="en-US"/>
          </a:p>
        </p:txBody>
      </p:sp>
    </p:spTree>
    <p:extLst>
      <p:ext uri="{BB962C8B-B14F-4D97-AF65-F5344CB8AC3E}">
        <p14:creationId xmlns:p14="http://schemas.microsoft.com/office/powerpoint/2010/main" val="421686752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89CC47E-1487-4A15-9E61-CAC75CD4FE35}" type="slidenum">
              <a:rPr kumimoji="1" lang="ja-JP" altLang="en-US" smtClean="0"/>
              <a:t>1</a:t>
            </a:fld>
            <a:endParaRPr kumimoji="1" lang="ja-JP" altLang="en-US"/>
          </a:p>
        </p:txBody>
      </p:sp>
    </p:spTree>
    <p:extLst>
      <p:ext uri="{BB962C8B-B14F-4D97-AF65-F5344CB8AC3E}">
        <p14:creationId xmlns:p14="http://schemas.microsoft.com/office/powerpoint/2010/main" val="1147209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025BEE8-98E0-493F-940E-1EB739EF8DFD}" type="datetimeFigureOut">
              <a:rPr kumimoji="1" lang="ja-JP" altLang="en-US" smtClean="0"/>
              <a:t>2025/12/10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2191840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25BEE8-98E0-493F-940E-1EB739EF8DFD}" type="datetimeFigureOut">
              <a:rPr kumimoji="1" lang="ja-JP" altLang="en-US" smtClean="0"/>
              <a:t>2025/12/10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1742371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5" y="529697"/>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25BEE8-98E0-493F-940E-1EB739EF8DFD}" type="datetimeFigureOut">
              <a:rPr kumimoji="1" lang="ja-JP" altLang="en-US" smtClean="0"/>
              <a:t>2025/12/10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1403143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25BEE8-98E0-493F-940E-1EB739EF8DFD}" type="datetimeFigureOut">
              <a:rPr kumimoji="1" lang="ja-JP" altLang="en-US" smtClean="0"/>
              <a:t>2025/12/10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117951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025BEE8-98E0-493F-940E-1EB739EF8DFD}" type="datetimeFigureOut">
              <a:rPr kumimoji="1" lang="ja-JP" altLang="en-US" smtClean="0"/>
              <a:t>2025/12/10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3935019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025BEE8-98E0-493F-940E-1EB739EF8DFD}" type="datetimeFigureOut">
              <a:rPr kumimoji="1" lang="ja-JP" altLang="en-US" smtClean="0"/>
              <a:t>2025/12/10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139387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025BEE8-98E0-493F-940E-1EB739EF8DFD}" type="datetimeFigureOut">
              <a:rPr kumimoji="1" lang="ja-JP" altLang="en-US" smtClean="0"/>
              <a:t>2025/12/10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4090085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025BEE8-98E0-493F-940E-1EB739EF8DFD}" type="datetimeFigureOut">
              <a:rPr kumimoji="1" lang="ja-JP" altLang="en-US" smtClean="0"/>
              <a:t>2025/12/10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1313491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025BEE8-98E0-493F-940E-1EB739EF8DFD}" type="datetimeFigureOut">
              <a:rPr kumimoji="1" lang="ja-JP" altLang="en-US" smtClean="0"/>
              <a:t>2025/12/10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4241455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025BEE8-98E0-493F-940E-1EB739EF8DFD}" type="datetimeFigureOut">
              <a:rPr kumimoji="1" lang="ja-JP" altLang="en-US" smtClean="0"/>
              <a:t>2025/12/10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1185638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025BEE8-98E0-493F-940E-1EB739EF8DFD}" type="datetimeFigureOut">
              <a:rPr kumimoji="1" lang="ja-JP" altLang="en-US" smtClean="0"/>
              <a:t>2025/12/10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4020025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E025BEE8-98E0-493F-940E-1EB739EF8DFD}" type="datetimeFigureOut">
              <a:rPr kumimoji="1" lang="ja-JP" altLang="en-US" smtClean="0"/>
              <a:t>2025/12/10</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16BE1CB2-F735-4D24-8E04-42F9B2209D31}" type="slidenum">
              <a:rPr kumimoji="1" lang="ja-JP" altLang="en-US" smtClean="0"/>
              <a:t>‹#›</a:t>
            </a:fld>
            <a:endParaRPr kumimoji="1" lang="ja-JP" altLang="en-US"/>
          </a:p>
        </p:txBody>
      </p:sp>
    </p:spTree>
    <p:extLst>
      <p:ext uri="{BB962C8B-B14F-4D97-AF65-F5344CB8AC3E}">
        <p14:creationId xmlns:p14="http://schemas.microsoft.com/office/powerpoint/2010/main" val="32575334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omu@dpc.agu.ac.jp"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線コネクタ 7"/>
          <p:cNvCxnSpPr>
            <a:cxnSpLocks/>
          </p:cNvCxnSpPr>
          <p:nvPr/>
        </p:nvCxnSpPr>
        <p:spPr>
          <a:xfrm>
            <a:off x="393387" y="1181662"/>
            <a:ext cx="600205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角丸四角形 9"/>
          <p:cNvSpPr/>
          <p:nvPr/>
        </p:nvSpPr>
        <p:spPr>
          <a:xfrm>
            <a:off x="352649" y="1445346"/>
            <a:ext cx="6083527" cy="873732"/>
          </a:xfrm>
          <a:prstGeom prst="round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1800" b="1" kern="100" dirty="0">
                <a:effectLst/>
                <a:latin typeface="+mn-ea"/>
                <a:cs typeface="Times New Roman" panose="02020603050405020304" pitchFamily="18" charset="0"/>
              </a:rPr>
              <a:t>井桁堂</a:t>
            </a:r>
            <a:r>
              <a:rPr lang="en-US" altLang="ja-JP" sz="1800" b="1" kern="100" dirty="0">
                <a:effectLst/>
                <a:latin typeface="+mn-ea"/>
                <a:cs typeface="Times New Roman" panose="02020603050405020304" pitchFamily="18" charset="0"/>
              </a:rPr>
              <a:t>×</a:t>
            </a:r>
            <a:r>
              <a:rPr lang="ja-JP" altLang="ja-JP" sz="1800" b="1" kern="100" dirty="0">
                <a:effectLst/>
                <a:latin typeface="+mn-ea"/>
                <a:cs typeface="Times New Roman" panose="02020603050405020304" pitchFamily="18" charset="0"/>
              </a:rPr>
              <a:t>日進市</a:t>
            </a:r>
            <a:r>
              <a:rPr lang="en-US" altLang="ja-JP" sz="1800" b="1" kern="100" dirty="0">
                <a:effectLst/>
                <a:latin typeface="+mn-ea"/>
                <a:cs typeface="Times New Roman" panose="02020603050405020304" pitchFamily="18" charset="0"/>
              </a:rPr>
              <a:t>×</a:t>
            </a:r>
            <a:r>
              <a:rPr lang="ja-JP" altLang="ja-JP" sz="1800" b="1" kern="100" dirty="0">
                <a:effectLst/>
                <a:latin typeface="+mn-ea"/>
                <a:cs typeface="Times New Roman" panose="02020603050405020304" pitchFamily="18" charset="0"/>
              </a:rPr>
              <a:t>愛知学院大学</a:t>
            </a:r>
            <a:br>
              <a:rPr lang="en-US" altLang="ja-JP" sz="1800" b="1" kern="100" dirty="0">
                <a:effectLst/>
                <a:latin typeface="+mn-ea"/>
                <a:cs typeface="Times New Roman" panose="02020603050405020304" pitchFamily="18" charset="0"/>
              </a:rPr>
            </a:br>
            <a:r>
              <a:rPr lang="ja-JP" altLang="ja-JP" sz="1800" b="1" kern="100" dirty="0">
                <a:effectLst/>
                <a:latin typeface="+mn-ea"/>
                <a:cs typeface="Times New Roman" panose="02020603050405020304" pitchFamily="18" charset="0"/>
              </a:rPr>
              <a:t>産官学連携プロジェクト「国内産アーモンドの販路・流通」</a:t>
            </a:r>
            <a:endParaRPr lang="en-US" altLang="ja-JP" sz="1800" b="1" kern="100" dirty="0">
              <a:effectLst/>
              <a:latin typeface="+mn-ea"/>
              <a:cs typeface="Times New Roman" panose="02020603050405020304" pitchFamily="18" charset="0"/>
            </a:endParaRPr>
          </a:p>
          <a:p>
            <a:pPr algn="ctr"/>
            <a:r>
              <a:rPr lang="ja-JP" altLang="ja-JP" sz="1800" b="1" kern="100" dirty="0">
                <a:effectLst/>
                <a:latin typeface="+mn-ea"/>
                <a:cs typeface="Times New Roman" panose="02020603050405020304" pitchFamily="18" charset="0"/>
              </a:rPr>
              <a:t>成果発表会を</a:t>
            </a:r>
            <a:r>
              <a:rPr lang="en-US" altLang="ja-JP" sz="1800" b="1" kern="100" dirty="0">
                <a:effectLst/>
                <a:latin typeface="+mn-ea"/>
                <a:cs typeface="Times New Roman" panose="02020603050405020304" pitchFamily="18" charset="0"/>
              </a:rPr>
              <a:t>12</a:t>
            </a:r>
            <a:r>
              <a:rPr lang="ja-JP" altLang="ja-JP" sz="1800" b="1" kern="100" dirty="0">
                <a:effectLst/>
                <a:latin typeface="+mn-ea"/>
                <a:cs typeface="Times New Roman" panose="02020603050405020304" pitchFamily="18" charset="0"/>
              </a:rPr>
              <a:t>月</a:t>
            </a:r>
            <a:r>
              <a:rPr lang="en-US" altLang="ja-JP" sz="1800" b="1" kern="100" dirty="0">
                <a:effectLst/>
                <a:latin typeface="+mn-ea"/>
                <a:cs typeface="Times New Roman" panose="02020603050405020304" pitchFamily="18" charset="0"/>
              </a:rPr>
              <a:t>18</a:t>
            </a:r>
            <a:r>
              <a:rPr lang="ja-JP" altLang="ja-JP" sz="1800" b="1" kern="100" dirty="0">
                <a:effectLst/>
                <a:latin typeface="+mn-ea"/>
                <a:cs typeface="Times New Roman" panose="02020603050405020304" pitchFamily="18" charset="0"/>
              </a:rPr>
              <a:t>日（木）に開催</a:t>
            </a:r>
          </a:p>
        </p:txBody>
      </p:sp>
      <p:sp>
        <p:nvSpPr>
          <p:cNvPr id="11" name="テキスト ボックス 10"/>
          <p:cNvSpPr txBox="1"/>
          <p:nvPr/>
        </p:nvSpPr>
        <p:spPr>
          <a:xfrm>
            <a:off x="289832" y="2433891"/>
            <a:ext cx="6312660" cy="6017032"/>
          </a:xfrm>
          <a:prstGeom prst="rect">
            <a:avLst/>
          </a:prstGeom>
          <a:noFill/>
        </p:spPr>
        <p:txBody>
          <a:bodyPr wrap="square" rtlCol="0">
            <a:spAutoFit/>
          </a:bodyPr>
          <a:lstStyle/>
          <a:p>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愛知学院大学（所在地：愛知県日進市、学長：木村文輝）経営学部は、井桁堂株式会社および日進市とともに進めてきた産官学連携プロジェクト「国内産アーモンドの販路・流通」に関する共同研究の成果発表会を、</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2025</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年</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12</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月</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18</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日（木）に開催いたします。</a:t>
            </a:r>
            <a:b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b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本プロジェクトは、国内におけるアーモンド産業の新たな可能性創出を目的に、学生が市場調査から企画提案まで一貫して取り組む実践型プログラムとして実施してまいりました。当日は、学生チームによる最終提案の発表に加え、井桁堂代表、日進市関係者、本学教員を交えた意見交換を行い、</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アーモンドの未来</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について議論を深めます。</a:t>
            </a:r>
          </a:p>
          <a:p>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これまでの主な取り組み</a:t>
            </a:r>
          </a:p>
          <a:p>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2025</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年</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7</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月：キックオフ講義</a:t>
            </a:r>
            <a:b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br>
            <a:r>
              <a:rPr lang="ja-JP" altLang="en-US" sz="110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100" kern="100">
                <a:effectLst/>
                <a:latin typeface="BIZ UDゴシック" panose="020B0400000000000000" pitchFamily="49" charset="-128"/>
                <a:ea typeface="BIZ UDゴシック" panose="020B0400000000000000" pitchFamily="49" charset="-128"/>
                <a:cs typeface="Times New Roman" panose="02020603050405020304" pitchFamily="18" charset="0"/>
              </a:rPr>
              <a:t>事前</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学習を経た学生が、アーモンドを活用した商品やサービスに関する多様なアイデアを発表。企業側からも専門的なレクチャーをいただき、学生の視野が大きく広がる機会となりました。</a:t>
            </a:r>
          </a:p>
          <a:p>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2025</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年</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10</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月：井桁堂 日進工場の見学</a:t>
            </a:r>
            <a:b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b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製造工程、品質管理、原料特性などを体験的に学習。見学後の質疑応答では、「国内産と海外産の違い」「アーモンドの栽培課題」「スイーツ以外の展開」など本質的な質問が多く、学生の高い関心がうかがえました。</a:t>
            </a:r>
          </a:p>
          <a:p>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12</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月</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18</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日（木） 成果発表会について</a:t>
            </a:r>
          </a:p>
          <a:p>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本学学生チームは、これまでの調査を基に「国産アーモンドの流通・販売」をテーマとした企画・ビジネス提案を行います。井桁堂代表、日進市関係者、本学教員が参加し、学生の提案に対するフィードバックや意見交換を行う予定です。</a:t>
            </a:r>
            <a:endPar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endPar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【成果発表会 概要】</a:t>
            </a:r>
            <a:b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b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日　時：</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2025</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年</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12</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月</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18</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日（木）</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15:00</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～（約</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90</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分）</a:t>
            </a:r>
            <a:b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b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会　場：愛知学院大学 名城公園キャンパス</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AGALS</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タワー</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4</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階</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2405</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室</a:t>
            </a:r>
            <a:b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b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テーマ：国産アーモンドの流通・販売</a:t>
            </a:r>
            <a:b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b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　容：学生最終プレゼンテーション、意見交換・講評</a:t>
            </a:r>
          </a:p>
          <a:p>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今後の展望</a:t>
            </a:r>
          </a:p>
          <a:p>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本学は、本プロジェクトで得られた知見や学生の提案をもとに、井桁堂株式会社および日進市との連携をさらに深めてまいります。</a:t>
            </a:r>
            <a:b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b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2026</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年</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3</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月</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14</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日（土）に道の駅マチテラス日進で開催予定の「アーモンドまつり</a:t>
            </a:r>
            <a:r>
              <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in </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マチテラス日進」においても、本学学生が主体的に関わる機会を設け、地域活性化と産業振興への一層の貢献を目指します。</a:t>
            </a:r>
          </a:p>
          <a:p>
            <a:r>
              <a:rPr lang="en-US" altLang="ja-JP" sz="11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5" name="タイトル 1">
            <a:extLst>
              <a:ext uri="{FF2B5EF4-FFF2-40B4-BE49-F238E27FC236}">
                <a16:creationId xmlns:a16="http://schemas.microsoft.com/office/drawing/2014/main" id="{3E3C1406-BB00-450E-875E-B25FF738205D}"/>
              </a:ext>
            </a:extLst>
          </p:cNvPr>
          <p:cNvSpPr txBox="1">
            <a:spLocks/>
          </p:cNvSpPr>
          <p:nvPr/>
        </p:nvSpPr>
        <p:spPr>
          <a:xfrm>
            <a:off x="380499" y="560198"/>
            <a:ext cx="2387541" cy="395404"/>
          </a:xfrm>
          <a:prstGeom prst="rect">
            <a:avLst/>
          </a:prstGeom>
          <a:solidFill>
            <a:schemeClr val="tx1"/>
          </a:solidFill>
        </p:spPr>
        <p:txBody>
          <a:bodyPr vert="horz" lIns="91440" tIns="45720" rIns="91440" bIns="45720" rtlCol="0" anchor="ctr">
            <a:normAutofit fontScale="750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3200" b="1" dirty="0">
                <a:solidFill>
                  <a:schemeClr val="bg1"/>
                </a:solidFill>
              </a:rPr>
              <a:t>PRESS RELEASE</a:t>
            </a:r>
            <a:endParaRPr lang="ja-JP" altLang="en-US" sz="3200" b="1" dirty="0">
              <a:solidFill>
                <a:schemeClr val="bg1"/>
              </a:solidFill>
            </a:endParaRPr>
          </a:p>
        </p:txBody>
      </p:sp>
      <p:sp>
        <p:nvSpPr>
          <p:cNvPr id="16" name="テキスト ボックス 15">
            <a:extLst>
              <a:ext uri="{FF2B5EF4-FFF2-40B4-BE49-F238E27FC236}">
                <a16:creationId xmlns:a16="http://schemas.microsoft.com/office/drawing/2014/main" id="{F50D5299-1DF2-47A6-8CBC-1DD9C44DDAE3}"/>
              </a:ext>
            </a:extLst>
          </p:cNvPr>
          <p:cNvSpPr txBox="1"/>
          <p:nvPr/>
        </p:nvSpPr>
        <p:spPr>
          <a:xfrm>
            <a:off x="393387" y="917979"/>
            <a:ext cx="2877711" cy="276999"/>
          </a:xfrm>
          <a:prstGeom prst="rect">
            <a:avLst/>
          </a:prstGeom>
          <a:noFill/>
        </p:spPr>
        <p:txBody>
          <a:bodyPr wrap="none" rtlCol="0">
            <a:spAutoFit/>
          </a:bodyPr>
          <a:lstStyle/>
          <a:p>
            <a:r>
              <a:rPr lang="en-US" altLang="ja-JP" sz="1200" dirty="0">
                <a:latin typeface="BIZ UDゴシック" panose="020B0400000000000000" pitchFamily="49" charset="-128"/>
                <a:ea typeface="BIZ UDゴシック" panose="020B0400000000000000" pitchFamily="49" charset="-128"/>
              </a:rPr>
              <a:t>2025</a:t>
            </a:r>
            <a:r>
              <a:rPr kumimoji="1" lang="ja-JP" altLang="en-US" sz="1200" dirty="0">
                <a:latin typeface="BIZ UDゴシック" panose="020B0400000000000000" pitchFamily="49" charset="-128"/>
                <a:ea typeface="BIZ UDゴシック" panose="020B0400000000000000" pitchFamily="49" charset="-128"/>
              </a:rPr>
              <a:t>年</a:t>
            </a:r>
            <a:r>
              <a:rPr kumimoji="1" lang="en-US" altLang="ja-JP" sz="1200" dirty="0">
                <a:latin typeface="BIZ UDゴシック" panose="020B0400000000000000" pitchFamily="49" charset="-128"/>
                <a:ea typeface="BIZ UDゴシック" panose="020B0400000000000000" pitchFamily="49" charset="-128"/>
              </a:rPr>
              <a:t>12</a:t>
            </a:r>
            <a:r>
              <a:rPr kumimoji="1" lang="ja-JP" altLang="en-US" sz="1200" dirty="0">
                <a:latin typeface="BIZ UDゴシック" panose="020B0400000000000000" pitchFamily="49" charset="-128"/>
                <a:ea typeface="BIZ UDゴシック" panose="020B0400000000000000" pitchFamily="49" charset="-128"/>
              </a:rPr>
              <a:t>月</a:t>
            </a:r>
            <a:r>
              <a:rPr kumimoji="1" lang="en-US" altLang="ja-JP" sz="1200" dirty="0">
                <a:latin typeface="BIZ UDゴシック" panose="020B0400000000000000" pitchFamily="49" charset="-128"/>
                <a:ea typeface="BIZ UDゴシック" panose="020B0400000000000000" pitchFamily="49" charset="-128"/>
              </a:rPr>
              <a:t>10</a:t>
            </a:r>
            <a:r>
              <a:rPr kumimoji="1" lang="ja-JP" altLang="en-US" sz="1200" dirty="0">
                <a:latin typeface="BIZ UDゴシック" panose="020B0400000000000000" pitchFamily="49" charset="-128"/>
                <a:ea typeface="BIZ UDゴシック" panose="020B0400000000000000" pitchFamily="49" charset="-128"/>
              </a:rPr>
              <a:t>日（水）　送付枚数：</a:t>
            </a:r>
            <a:r>
              <a:rPr kumimoji="1" lang="en-US" altLang="ja-JP" sz="1200" dirty="0">
                <a:latin typeface="BIZ UDゴシック" panose="020B0400000000000000" pitchFamily="49" charset="-128"/>
                <a:ea typeface="BIZ UDゴシック" panose="020B0400000000000000" pitchFamily="49" charset="-128"/>
              </a:rPr>
              <a:t>1</a:t>
            </a:r>
            <a:r>
              <a:rPr kumimoji="1" lang="ja-JP" altLang="en-US" sz="1200" dirty="0">
                <a:latin typeface="BIZ UDゴシック" panose="020B0400000000000000" pitchFamily="49" charset="-128"/>
                <a:ea typeface="BIZ UDゴシック" panose="020B0400000000000000" pitchFamily="49" charset="-128"/>
              </a:rPr>
              <a:t>枚</a:t>
            </a:r>
          </a:p>
        </p:txBody>
      </p:sp>
      <p:sp>
        <p:nvSpPr>
          <p:cNvPr id="21" name="テキスト ボックス 20">
            <a:extLst>
              <a:ext uri="{FF2B5EF4-FFF2-40B4-BE49-F238E27FC236}">
                <a16:creationId xmlns:a16="http://schemas.microsoft.com/office/drawing/2014/main" id="{64F2E9D3-BFD0-49A8-86C3-2DEF89B679D7}"/>
              </a:ext>
            </a:extLst>
          </p:cNvPr>
          <p:cNvSpPr txBox="1"/>
          <p:nvPr/>
        </p:nvSpPr>
        <p:spPr>
          <a:xfrm>
            <a:off x="469059" y="8988021"/>
            <a:ext cx="5919882"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1" lang="ja-JP" altLang="en-US" sz="105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＜取材に関するお問合せ＞</a:t>
            </a:r>
            <a:endParaRPr kumimoji="1" lang="en-US" altLang="ja-JP"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　　愛知学院大学　</a:t>
            </a:r>
            <a:r>
              <a:rPr kumimoji="1" lang="zh-TW"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総務部総務課</a:t>
            </a:r>
            <a:r>
              <a:rPr kumimoji="1" lang="ja-JP" altLang="en-US" sz="1050" b="0"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rPr>
              <a:t>　</a:t>
            </a:r>
            <a:r>
              <a:rPr lang="ja-JP" altLang="en-US" sz="1050">
                <a:solidFill>
                  <a:prstClr val="black"/>
                </a:solidFill>
                <a:latin typeface="BIZ UDゴシック" panose="020B0400000000000000" pitchFamily="49" charset="-128"/>
                <a:ea typeface="BIZ UDゴシック" panose="020B0400000000000000" pitchFamily="49" charset="-128"/>
              </a:rPr>
              <a:t>山本、古谷</a:t>
            </a:r>
            <a:endParaRPr kumimoji="1" lang="en-US" altLang="ja-JP"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　　℡：</a:t>
            </a:r>
            <a:r>
              <a:rPr kumimoji="1" lang="en-US" altLang="ja-JP"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0561-73-1111</a:t>
            </a: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 　</a:t>
            </a:r>
            <a:r>
              <a:rPr kumimoji="1" lang="en-US" altLang="ja-JP"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E-mail</a:t>
            </a: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a:t>
            </a:r>
            <a:r>
              <a:rPr kumimoji="1" lang="en-US" altLang="ja-JP"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hlinkClick r:id="rId3"/>
              </a:rPr>
              <a:t>somu@dpc.agu.ac.jp </a:t>
            </a: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　</a:t>
            </a:r>
            <a:endParaRPr kumimoji="1" lang="en-US" altLang="ja-JP"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　</a:t>
            </a:r>
            <a:endParaRPr kumimoji="1" lang="en-US" altLang="ja-JP"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cxnSp>
        <p:nvCxnSpPr>
          <p:cNvPr id="22" name="直線コネクタ 21">
            <a:extLst>
              <a:ext uri="{FF2B5EF4-FFF2-40B4-BE49-F238E27FC236}">
                <a16:creationId xmlns:a16="http://schemas.microsoft.com/office/drawing/2014/main" id="{2E1371BC-322C-4A48-A251-89E5A541CE7F}"/>
              </a:ext>
            </a:extLst>
          </p:cNvPr>
          <p:cNvCxnSpPr>
            <a:cxnSpLocks/>
          </p:cNvCxnSpPr>
          <p:nvPr/>
        </p:nvCxnSpPr>
        <p:spPr>
          <a:xfrm>
            <a:off x="469059" y="8913440"/>
            <a:ext cx="591988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EE971D3B-1C9E-43C4-BC8B-102F8011B972}"/>
              </a:ext>
            </a:extLst>
          </p:cNvPr>
          <p:cNvCxnSpPr>
            <a:cxnSpLocks/>
          </p:cNvCxnSpPr>
          <p:nvPr/>
        </p:nvCxnSpPr>
        <p:spPr>
          <a:xfrm>
            <a:off x="475557" y="9705528"/>
            <a:ext cx="591988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7" name="図 16">
            <a:extLst>
              <a:ext uri="{FF2B5EF4-FFF2-40B4-BE49-F238E27FC236}">
                <a16:creationId xmlns:a16="http://schemas.microsoft.com/office/drawing/2014/main" id="{8E6AEC31-4EEA-4FEB-AEC5-477BD703A1A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87093" y="267114"/>
            <a:ext cx="2196637" cy="658991"/>
          </a:xfrm>
          <a:prstGeom prst="rect">
            <a:avLst/>
          </a:prstGeom>
        </p:spPr>
      </p:pic>
      <p:pic>
        <p:nvPicPr>
          <p:cNvPr id="20" name="図 19">
            <a:extLst>
              <a:ext uri="{FF2B5EF4-FFF2-40B4-BE49-F238E27FC236}">
                <a16:creationId xmlns:a16="http://schemas.microsoft.com/office/drawing/2014/main" id="{C5875795-00A8-45F0-A91C-BB8C3E1C006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490996" y="317852"/>
            <a:ext cx="1191171" cy="637750"/>
          </a:xfrm>
          <a:prstGeom prst="rect">
            <a:avLst/>
          </a:prstGeom>
        </p:spPr>
      </p:pic>
      <p:sp>
        <p:nvSpPr>
          <p:cNvPr id="24" name="正方形/長方形 23">
            <a:extLst>
              <a:ext uri="{FF2B5EF4-FFF2-40B4-BE49-F238E27FC236}">
                <a16:creationId xmlns:a16="http://schemas.microsoft.com/office/drawing/2014/main" id="{15C9D5ED-3DA4-4850-B594-F81EF138C6B9}"/>
              </a:ext>
            </a:extLst>
          </p:cNvPr>
          <p:cNvSpPr/>
          <p:nvPr/>
        </p:nvSpPr>
        <p:spPr>
          <a:xfrm>
            <a:off x="279549" y="85449"/>
            <a:ext cx="3429000" cy="292388"/>
          </a:xfrm>
          <a:prstGeom prst="rect">
            <a:avLst/>
          </a:prstGeom>
        </p:spPr>
        <p:txBody>
          <a:bodyPr>
            <a:spAutoFit/>
          </a:bodyPr>
          <a:lstStyle/>
          <a:p>
            <a:r>
              <a:rPr lang="ja-JP" altLang="en-US" sz="1300" b="1" dirty="0">
                <a:latin typeface="BIZ UDゴシック" panose="020B0400000000000000" pitchFamily="49" charset="-128"/>
                <a:ea typeface="BIZ UDゴシック" panose="020B0400000000000000" pitchFamily="49" charset="-128"/>
              </a:rPr>
              <a:t>報道関係各位</a:t>
            </a:r>
          </a:p>
        </p:txBody>
      </p:sp>
      <p:sp>
        <p:nvSpPr>
          <p:cNvPr id="25" name="正方形/長方形 24">
            <a:extLst>
              <a:ext uri="{FF2B5EF4-FFF2-40B4-BE49-F238E27FC236}">
                <a16:creationId xmlns:a16="http://schemas.microsoft.com/office/drawing/2014/main" id="{3EF2F24B-2596-40F1-B853-A1A7A6994CFA}"/>
              </a:ext>
            </a:extLst>
          </p:cNvPr>
          <p:cNvSpPr/>
          <p:nvPr/>
        </p:nvSpPr>
        <p:spPr>
          <a:xfrm>
            <a:off x="206203" y="311882"/>
            <a:ext cx="1205504" cy="292388"/>
          </a:xfrm>
          <a:prstGeom prst="rect">
            <a:avLst/>
          </a:prstGeom>
        </p:spPr>
        <p:txBody>
          <a:bodyPr wrap="square">
            <a:spAutoFit/>
          </a:bodyPr>
          <a:lstStyle/>
          <a:p>
            <a:r>
              <a:rPr lang="en-US" altLang="ja-JP" sz="1300" b="1" dirty="0">
                <a:latin typeface="BIZ UDゴシック" panose="020B0400000000000000" pitchFamily="49" charset="-128"/>
                <a:ea typeface="BIZ UDゴシック" panose="020B0400000000000000" pitchFamily="49" charset="-128"/>
              </a:rPr>
              <a:t>【</a:t>
            </a:r>
            <a:r>
              <a:rPr lang="ja-JP" altLang="en-US" sz="1300" b="1" dirty="0">
                <a:latin typeface="BIZ UDゴシック" panose="020B0400000000000000" pitchFamily="49" charset="-128"/>
                <a:ea typeface="BIZ UDゴシック" panose="020B0400000000000000" pitchFamily="49" charset="-128"/>
              </a:rPr>
              <a:t>取材依頼</a:t>
            </a:r>
            <a:r>
              <a:rPr lang="en-US" altLang="ja-JP" sz="1300" b="1" dirty="0">
                <a:latin typeface="BIZ UDゴシック" panose="020B0400000000000000" pitchFamily="49" charset="-128"/>
                <a:ea typeface="BIZ UDゴシック" panose="020B0400000000000000" pitchFamily="49" charset="-128"/>
              </a:rPr>
              <a:t>】</a:t>
            </a:r>
            <a:endParaRPr lang="ja-JP" altLang="en-US" sz="1300" b="1"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42799175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3942</TotalTime>
  <Words>582</Words>
  <Application>Microsoft Office PowerPoint</Application>
  <PresentationFormat>A4 210 x 297 mm</PresentationFormat>
  <Paragraphs>25</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UDゴシック</vt:lpstr>
      <vt:lpstr>ＭＳ Ｐゴシック</vt:lpstr>
      <vt:lpstr>ＭＳ ゴシック</vt:lpstr>
      <vt:lpstr>游ゴシック</vt:lpstr>
      <vt:lpstr>游明朝</vt:lpstr>
      <vt:lpstr>Arial</vt:lpstr>
      <vt:lpstr>Calibri</vt:lpstr>
      <vt:lpstr>Office ​​テーマ</vt:lpstr>
      <vt:lpstr>PowerPoint プレゼンテーション</vt:lpstr>
    </vt:vector>
  </TitlesOfParts>
  <Company>愛知学院大学</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PRESS RELEASE</dc:title>
  <dc:creator>user</dc:creator>
  <cp:lastModifiedBy>古谷咲美</cp:lastModifiedBy>
  <cp:revision>392</cp:revision>
  <cp:lastPrinted>2025-12-10T02:52:07Z</cp:lastPrinted>
  <dcterms:created xsi:type="dcterms:W3CDTF">2020-09-10T08:00:19Z</dcterms:created>
  <dcterms:modified xsi:type="dcterms:W3CDTF">2025-12-10T02:52:11Z</dcterms:modified>
</cp:coreProperties>
</file>