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61" r:id="rId2"/>
  </p:sldIdLst>
  <p:sldSz cx="6858000" cy="9906000" type="A4"/>
  <p:notesSz cx="6797675" cy="99266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93" userDrawn="1">
          <p15:clr>
            <a:srgbClr val="A4A3A4"/>
          </p15:clr>
        </p15:guide>
        <p15:guide id="2" pos="2160">
          <p15:clr>
            <a:srgbClr val="A4A3A4"/>
          </p15:clr>
        </p15:guide>
        <p15:guide id="3" orient="horz" pos="312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D7AC3CCA-C797-4891-BE02-D94E43425B78}" styleName="スタイル (中間)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6270" autoAdjust="0"/>
    <p:restoredTop sz="95153" autoAdjust="0"/>
  </p:normalViewPr>
  <p:slideViewPr>
    <p:cSldViewPr>
      <p:cViewPr>
        <p:scale>
          <a:sx n="98" d="100"/>
          <a:sy n="98" d="100"/>
        </p:scale>
        <p:origin x="2074" y="-2530"/>
      </p:cViewPr>
      <p:guideLst>
        <p:guide orient="horz" pos="2893"/>
        <p:guide pos="2160"/>
        <p:guide orient="horz" pos="312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6247" cy="498328"/>
          </a:xfrm>
          <a:prstGeom prst="rect">
            <a:avLst/>
          </a:prstGeom>
        </p:spPr>
        <p:txBody>
          <a:bodyPr vert="horz" lIns="92108" tIns="46054" rIns="92108" bIns="46054" rtlCol="0"/>
          <a:lstStyle>
            <a:lvl1pPr algn="l">
              <a:defRPr sz="1200"/>
            </a:lvl1pPr>
          </a:lstStyle>
          <a:p>
            <a:endParaRPr kumimoji="1" lang="ja-JP" altLang="en-US"/>
          </a:p>
        </p:txBody>
      </p:sp>
      <p:sp>
        <p:nvSpPr>
          <p:cNvPr id="3" name="日付プレースホルダー 2"/>
          <p:cNvSpPr>
            <a:spLocks noGrp="1"/>
          </p:cNvSpPr>
          <p:nvPr>
            <p:ph type="dt" idx="1"/>
          </p:nvPr>
        </p:nvSpPr>
        <p:spPr>
          <a:xfrm>
            <a:off x="3849826" y="0"/>
            <a:ext cx="2946246" cy="498328"/>
          </a:xfrm>
          <a:prstGeom prst="rect">
            <a:avLst/>
          </a:prstGeom>
        </p:spPr>
        <p:txBody>
          <a:bodyPr vert="horz" lIns="92108" tIns="46054" rIns="92108" bIns="46054" rtlCol="0"/>
          <a:lstStyle>
            <a:lvl1pPr algn="r">
              <a:defRPr sz="1200"/>
            </a:lvl1pPr>
          </a:lstStyle>
          <a:p>
            <a:fld id="{58D7BE32-4C51-4C00-A80A-7B9FA74ECD42}" type="datetimeFigureOut">
              <a:rPr kumimoji="1" lang="ja-JP" altLang="en-US" smtClean="0"/>
              <a:t>2025/12/11</a:t>
            </a:fld>
            <a:endParaRPr kumimoji="1" lang="ja-JP" altLang="en-US"/>
          </a:p>
        </p:txBody>
      </p:sp>
      <p:sp>
        <p:nvSpPr>
          <p:cNvPr id="4" name="スライド イメージ プレースホルダー 3"/>
          <p:cNvSpPr>
            <a:spLocks noGrp="1" noRot="1" noChangeAspect="1"/>
          </p:cNvSpPr>
          <p:nvPr>
            <p:ph type="sldImg" idx="2"/>
          </p:nvPr>
        </p:nvSpPr>
        <p:spPr>
          <a:xfrm>
            <a:off x="2239963" y="1241425"/>
            <a:ext cx="2317750" cy="3349625"/>
          </a:xfrm>
          <a:prstGeom prst="rect">
            <a:avLst/>
          </a:prstGeom>
          <a:noFill/>
          <a:ln w="12700">
            <a:solidFill>
              <a:prstClr val="black"/>
            </a:solidFill>
          </a:ln>
        </p:spPr>
        <p:txBody>
          <a:bodyPr vert="horz" lIns="92108" tIns="46054" rIns="92108" bIns="46054" rtlCol="0" anchor="ctr"/>
          <a:lstStyle/>
          <a:p>
            <a:endParaRPr lang="ja-JP" altLang="en-US"/>
          </a:p>
        </p:txBody>
      </p:sp>
      <p:sp>
        <p:nvSpPr>
          <p:cNvPr id="5" name="ノート プレースホルダー 4"/>
          <p:cNvSpPr>
            <a:spLocks noGrp="1"/>
          </p:cNvSpPr>
          <p:nvPr>
            <p:ph type="body" sz="quarter" idx="3"/>
          </p:nvPr>
        </p:nvSpPr>
        <p:spPr>
          <a:xfrm>
            <a:off x="679288" y="4777245"/>
            <a:ext cx="5439101" cy="3908363"/>
          </a:xfrm>
          <a:prstGeom prst="rect">
            <a:avLst/>
          </a:prstGeom>
        </p:spPr>
        <p:txBody>
          <a:bodyPr vert="horz" lIns="92108" tIns="46054" rIns="92108" bIns="46054"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28310"/>
            <a:ext cx="2946247" cy="498328"/>
          </a:xfrm>
          <a:prstGeom prst="rect">
            <a:avLst/>
          </a:prstGeom>
        </p:spPr>
        <p:txBody>
          <a:bodyPr vert="horz" lIns="92108" tIns="46054" rIns="92108" bIns="46054"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49826" y="9428310"/>
            <a:ext cx="2946246" cy="498328"/>
          </a:xfrm>
          <a:prstGeom prst="rect">
            <a:avLst/>
          </a:prstGeom>
        </p:spPr>
        <p:txBody>
          <a:bodyPr vert="horz" lIns="92108" tIns="46054" rIns="92108" bIns="46054" rtlCol="0" anchor="b"/>
          <a:lstStyle>
            <a:lvl1pPr algn="r">
              <a:defRPr sz="1200"/>
            </a:lvl1pPr>
          </a:lstStyle>
          <a:p>
            <a:fld id="{4AAC5B0E-3EC6-4DDC-9654-7294038AA7A2}" type="slidenum">
              <a:rPr kumimoji="1" lang="ja-JP" altLang="en-US" smtClean="0"/>
              <a:t>‹#›</a:t>
            </a:fld>
            <a:endParaRPr kumimoji="1" lang="ja-JP" altLang="en-US"/>
          </a:p>
        </p:txBody>
      </p:sp>
    </p:spTree>
    <p:extLst>
      <p:ext uri="{BB962C8B-B14F-4D97-AF65-F5344CB8AC3E}">
        <p14:creationId xmlns:p14="http://schemas.microsoft.com/office/powerpoint/2010/main" val="3356452510"/>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514350" y="3077283"/>
            <a:ext cx="5829300" cy="2123369"/>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028700" y="5613400"/>
            <a:ext cx="4800600" cy="2531533"/>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E025BEE8-98E0-493F-940E-1EB739EF8DFD}" type="datetimeFigureOut">
              <a:rPr kumimoji="1" lang="ja-JP" altLang="en-US" smtClean="0"/>
              <a:t>2025/12/11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16BE1CB2-F735-4D24-8E04-42F9B2209D31}" type="slidenum">
              <a:rPr kumimoji="1" lang="ja-JP" altLang="en-US" smtClean="0"/>
              <a:t>‹#›</a:t>
            </a:fld>
            <a:endParaRPr kumimoji="1" lang="ja-JP" altLang="en-US"/>
          </a:p>
        </p:txBody>
      </p:sp>
    </p:spTree>
    <p:extLst>
      <p:ext uri="{BB962C8B-B14F-4D97-AF65-F5344CB8AC3E}">
        <p14:creationId xmlns:p14="http://schemas.microsoft.com/office/powerpoint/2010/main" val="219184018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E025BEE8-98E0-493F-940E-1EB739EF8DFD}" type="datetimeFigureOut">
              <a:rPr kumimoji="1" lang="ja-JP" altLang="en-US" smtClean="0"/>
              <a:t>2025/12/11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16BE1CB2-F735-4D24-8E04-42F9B2209D31}" type="slidenum">
              <a:rPr kumimoji="1" lang="ja-JP" altLang="en-US" smtClean="0"/>
              <a:t>‹#›</a:t>
            </a:fld>
            <a:endParaRPr kumimoji="1" lang="ja-JP" altLang="en-US"/>
          </a:p>
        </p:txBody>
      </p:sp>
    </p:spTree>
    <p:extLst>
      <p:ext uri="{BB962C8B-B14F-4D97-AF65-F5344CB8AC3E}">
        <p14:creationId xmlns:p14="http://schemas.microsoft.com/office/powerpoint/2010/main" val="17423719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3729037" y="529697"/>
            <a:ext cx="1157288" cy="11268075"/>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257175" y="529697"/>
            <a:ext cx="3357563" cy="11268075"/>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E025BEE8-98E0-493F-940E-1EB739EF8DFD}" type="datetimeFigureOut">
              <a:rPr kumimoji="1" lang="ja-JP" altLang="en-US" smtClean="0"/>
              <a:t>2025/12/11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16BE1CB2-F735-4D24-8E04-42F9B2209D31}" type="slidenum">
              <a:rPr kumimoji="1" lang="ja-JP" altLang="en-US" smtClean="0"/>
              <a:t>‹#›</a:t>
            </a:fld>
            <a:endParaRPr kumimoji="1" lang="ja-JP" altLang="en-US"/>
          </a:p>
        </p:txBody>
      </p:sp>
    </p:spTree>
    <p:extLst>
      <p:ext uri="{BB962C8B-B14F-4D97-AF65-F5344CB8AC3E}">
        <p14:creationId xmlns:p14="http://schemas.microsoft.com/office/powerpoint/2010/main" val="14031430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E025BEE8-98E0-493F-940E-1EB739EF8DFD}" type="datetimeFigureOut">
              <a:rPr kumimoji="1" lang="ja-JP" altLang="en-US" smtClean="0"/>
              <a:t>2025/12/11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16BE1CB2-F735-4D24-8E04-42F9B2209D31}" type="slidenum">
              <a:rPr kumimoji="1" lang="ja-JP" altLang="en-US" smtClean="0"/>
              <a:t>‹#›</a:t>
            </a:fld>
            <a:endParaRPr kumimoji="1" lang="ja-JP" altLang="en-US"/>
          </a:p>
        </p:txBody>
      </p:sp>
    </p:spTree>
    <p:extLst>
      <p:ext uri="{BB962C8B-B14F-4D97-AF65-F5344CB8AC3E}">
        <p14:creationId xmlns:p14="http://schemas.microsoft.com/office/powerpoint/2010/main" val="11795184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541735" y="6365522"/>
            <a:ext cx="5829300" cy="1967442"/>
          </a:xfrm>
        </p:spPr>
        <p:txBody>
          <a:bodyPr anchor="t"/>
          <a:lstStyle>
            <a:lvl1pPr algn="l">
              <a:defRPr sz="4000"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541735" y="4198587"/>
            <a:ext cx="5829300" cy="2166936"/>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E025BEE8-98E0-493F-940E-1EB739EF8DFD}" type="datetimeFigureOut">
              <a:rPr kumimoji="1" lang="ja-JP" altLang="en-US" smtClean="0"/>
              <a:t>2025/12/11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16BE1CB2-F735-4D24-8E04-42F9B2209D31}" type="slidenum">
              <a:rPr kumimoji="1" lang="ja-JP" altLang="en-US" smtClean="0"/>
              <a:t>‹#›</a:t>
            </a:fld>
            <a:endParaRPr kumimoji="1" lang="ja-JP" altLang="en-US"/>
          </a:p>
        </p:txBody>
      </p:sp>
    </p:spTree>
    <p:extLst>
      <p:ext uri="{BB962C8B-B14F-4D97-AF65-F5344CB8AC3E}">
        <p14:creationId xmlns:p14="http://schemas.microsoft.com/office/powerpoint/2010/main" val="39350191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257176" y="3081867"/>
            <a:ext cx="2257425" cy="871590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2628901" y="3081867"/>
            <a:ext cx="2257425" cy="871590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E025BEE8-98E0-493F-940E-1EB739EF8DFD}" type="datetimeFigureOut">
              <a:rPr kumimoji="1" lang="ja-JP" altLang="en-US" smtClean="0"/>
              <a:t>2025/12/11</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16BE1CB2-F735-4D24-8E04-42F9B2209D31}" type="slidenum">
              <a:rPr kumimoji="1" lang="ja-JP" altLang="en-US" smtClean="0"/>
              <a:t>‹#›</a:t>
            </a:fld>
            <a:endParaRPr kumimoji="1" lang="ja-JP" altLang="en-US"/>
          </a:p>
        </p:txBody>
      </p:sp>
    </p:spTree>
    <p:extLst>
      <p:ext uri="{BB962C8B-B14F-4D97-AF65-F5344CB8AC3E}">
        <p14:creationId xmlns:p14="http://schemas.microsoft.com/office/powerpoint/2010/main" val="13938726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342900" y="396699"/>
            <a:ext cx="6172200" cy="1651000"/>
          </a:xfrm>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342900" y="2217385"/>
            <a:ext cx="3030141" cy="924101"/>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342900" y="3141486"/>
            <a:ext cx="3030141" cy="570741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3483769" y="2217385"/>
            <a:ext cx="3031331" cy="924101"/>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3483769" y="3141486"/>
            <a:ext cx="3031331" cy="570741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E025BEE8-98E0-493F-940E-1EB739EF8DFD}" type="datetimeFigureOut">
              <a:rPr kumimoji="1" lang="ja-JP" altLang="en-US" smtClean="0"/>
              <a:t>2025/12/11</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16BE1CB2-F735-4D24-8E04-42F9B2209D31}" type="slidenum">
              <a:rPr kumimoji="1" lang="ja-JP" altLang="en-US" smtClean="0"/>
              <a:t>‹#›</a:t>
            </a:fld>
            <a:endParaRPr kumimoji="1" lang="ja-JP" altLang="en-US"/>
          </a:p>
        </p:txBody>
      </p:sp>
    </p:spTree>
    <p:extLst>
      <p:ext uri="{BB962C8B-B14F-4D97-AF65-F5344CB8AC3E}">
        <p14:creationId xmlns:p14="http://schemas.microsoft.com/office/powerpoint/2010/main" val="40900857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E025BEE8-98E0-493F-940E-1EB739EF8DFD}" type="datetimeFigureOut">
              <a:rPr kumimoji="1" lang="ja-JP" altLang="en-US" smtClean="0"/>
              <a:t>2025/12/11</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16BE1CB2-F735-4D24-8E04-42F9B2209D31}" type="slidenum">
              <a:rPr kumimoji="1" lang="ja-JP" altLang="en-US" smtClean="0"/>
              <a:t>‹#›</a:t>
            </a:fld>
            <a:endParaRPr kumimoji="1" lang="ja-JP" altLang="en-US"/>
          </a:p>
        </p:txBody>
      </p:sp>
    </p:spTree>
    <p:extLst>
      <p:ext uri="{BB962C8B-B14F-4D97-AF65-F5344CB8AC3E}">
        <p14:creationId xmlns:p14="http://schemas.microsoft.com/office/powerpoint/2010/main" val="13134916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E025BEE8-98E0-493F-940E-1EB739EF8DFD}" type="datetimeFigureOut">
              <a:rPr kumimoji="1" lang="ja-JP" altLang="en-US" smtClean="0"/>
              <a:t>2025/12/11</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16BE1CB2-F735-4D24-8E04-42F9B2209D31}" type="slidenum">
              <a:rPr kumimoji="1" lang="ja-JP" altLang="en-US" smtClean="0"/>
              <a:t>‹#›</a:t>
            </a:fld>
            <a:endParaRPr kumimoji="1" lang="ja-JP" altLang="en-US"/>
          </a:p>
        </p:txBody>
      </p:sp>
    </p:spTree>
    <p:extLst>
      <p:ext uri="{BB962C8B-B14F-4D97-AF65-F5344CB8AC3E}">
        <p14:creationId xmlns:p14="http://schemas.microsoft.com/office/powerpoint/2010/main" val="424145542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342901" y="394406"/>
            <a:ext cx="2256235" cy="1678517"/>
          </a:xfrm>
        </p:spPr>
        <p:txBody>
          <a:bodyPr anchor="b"/>
          <a:lstStyle>
            <a:lvl1pPr algn="l">
              <a:defRPr sz="2000" b="1"/>
            </a:lvl1pPr>
          </a:lstStyle>
          <a:p>
            <a:r>
              <a:rPr kumimoji="1" lang="ja-JP" altLang="en-US"/>
              <a:t>マスター タイトルの書式設定</a:t>
            </a:r>
          </a:p>
        </p:txBody>
      </p:sp>
      <p:sp>
        <p:nvSpPr>
          <p:cNvPr id="3" name="コンテンツ プレースホルダー 2"/>
          <p:cNvSpPr>
            <a:spLocks noGrp="1"/>
          </p:cNvSpPr>
          <p:nvPr>
            <p:ph idx="1"/>
          </p:nvPr>
        </p:nvSpPr>
        <p:spPr>
          <a:xfrm>
            <a:off x="2681287" y="394406"/>
            <a:ext cx="3833813" cy="8454497"/>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342901" y="2072923"/>
            <a:ext cx="2256235" cy="677598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E025BEE8-98E0-493F-940E-1EB739EF8DFD}" type="datetimeFigureOut">
              <a:rPr kumimoji="1" lang="ja-JP" altLang="en-US" smtClean="0"/>
              <a:t>2025/12/11</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16BE1CB2-F735-4D24-8E04-42F9B2209D31}" type="slidenum">
              <a:rPr kumimoji="1" lang="ja-JP" altLang="en-US" smtClean="0"/>
              <a:t>‹#›</a:t>
            </a:fld>
            <a:endParaRPr kumimoji="1" lang="ja-JP" altLang="en-US"/>
          </a:p>
        </p:txBody>
      </p:sp>
    </p:spTree>
    <p:extLst>
      <p:ext uri="{BB962C8B-B14F-4D97-AF65-F5344CB8AC3E}">
        <p14:creationId xmlns:p14="http://schemas.microsoft.com/office/powerpoint/2010/main" val="11856382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344216" y="6934201"/>
            <a:ext cx="4114800" cy="818622"/>
          </a:xfrm>
        </p:spPr>
        <p:txBody>
          <a:bodyPr anchor="b"/>
          <a:lstStyle>
            <a:lvl1pPr algn="l">
              <a:defRPr sz="2000" b="1"/>
            </a:lvl1pPr>
          </a:lstStyle>
          <a:p>
            <a:r>
              <a:rPr kumimoji="1" lang="ja-JP" altLang="en-US"/>
              <a:t>マスター タイトルの書式設定</a:t>
            </a:r>
          </a:p>
        </p:txBody>
      </p:sp>
      <p:sp>
        <p:nvSpPr>
          <p:cNvPr id="3" name="図プレースホルダー 2"/>
          <p:cNvSpPr>
            <a:spLocks noGrp="1"/>
          </p:cNvSpPr>
          <p:nvPr>
            <p:ph type="pic" idx="1"/>
          </p:nvPr>
        </p:nvSpPr>
        <p:spPr>
          <a:xfrm>
            <a:off x="1344216" y="885119"/>
            <a:ext cx="4114800" cy="59436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344216" y="7752823"/>
            <a:ext cx="4114800" cy="116257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E025BEE8-98E0-493F-940E-1EB739EF8DFD}" type="datetimeFigureOut">
              <a:rPr kumimoji="1" lang="ja-JP" altLang="en-US" smtClean="0"/>
              <a:t>2025/12/11</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16BE1CB2-F735-4D24-8E04-42F9B2209D31}" type="slidenum">
              <a:rPr kumimoji="1" lang="ja-JP" altLang="en-US" smtClean="0"/>
              <a:t>‹#›</a:t>
            </a:fld>
            <a:endParaRPr kumimoji="1" lang="ja-JP" altLang="en-US"/>
          </a:p>
        </p:txBody>
      </p:sp>
    </p:spTree>
    <p:extLst>
      <p:ext uri="{BB962C8B-B14F-4D97-AF65-F5344CB8AC3E}">
        <p14:creationId xmlns:p14="http://schemas.microsoft.com/office/powerpoint/2010/main" val="40200253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342900" y="396699"/>
            <a:ext cx="6172200" cy="1651000"/>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342900" y="2311402"/>
            <a:ext cx="6172200" cy="6537502"/>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342900" y="9181396"/>
            <a:ext cx="1600200" cy="527402"/>
          </a:xfrm>
          <a:prstGeom prst="rect">
            <a:avLst/>
          </a:prstGeom>
        </p:spPr>
        <p:txBody>
          <a:bodyPr vert="horz" lIns="91440" tIns="45720" rIns="91440" bIns="45720" rtlCol="0" anchor="ctr"/>
          <a:lstStyle>
            <a:lvl1pPr algn="l">
              <a:defRPr sz="1200">
                <a:solidFill>
                  <a:schemeClr val="tx1">
                    <a:tint val="75000"/>
                  </a:schemeClr>
                </a:solidFill>
              </a:defRPr>
            </a:lvl1pPr>
          </a:lstStyle>
          <a:p>
            <a:fld id="{E025BEE8-98E0-493F-940E-1EB739EF8DFD}" type="datetimeFigureOut">
              <a:rPr kumimoji="1" lang="ja-JP" altLang="en-US" smtClean="0"/>
              <a:t>2025/12/11</a:t>
            </a:fld>
            <a:endParaRPr kumimoji="1" lang="ja-JP" altLang="en-US"/>
          </a:p>
        </p:txBody>
      </p:sp>
      <p:sp>
        <p:nvSpPr>
          <p:cNvPr id="5" name="フッター プレースホルダー 4"/>
          <p:cNvSpPr>
            <a:spLocks noGrp="1"/>
          </p:cNvSpPr>
          <p:nvPr>
            <p:ph type="ftr" sz="quarter" idx="3"/>
          </p:nvPr>
        </p:nvSpPr>
        <p:spPr>
          <a:xfrm>
            <a:off x="2343150" y="9181396"/>
            <a:ext cx="2171700" cy="527402"/>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4914900" y="9181396"/>
            <a:ext cx="1600200" cy="527402"/>
          </a:xfrm>
          <a:prstGeom prst="rect">
            <a:avLst/>
          </a:prstGeom>
        </p:spPr>
        <p:txBody>
          <a:bodyPr vert="horz" lIns="91440" tIns="45720" rIns="91440" bIns="45720" rtlCol="0" anchor="ctr"/>
          <a:lstStyle>
            <a:lvl1pPr algn="r">
              <a:defRPr sz="1200">
                <a:solidFill>
                  <a:schemeClr val="tx1">
                    <a:tint val="75000"/>
                  </a:schemeClr>
                </a:solidFill>
              </a:defRPr>
            </a:lvl1pPr>
          </a:lstStyle>
          <a:p>
            <a:fld id="{16BE1CB2-F735-4D24-8E04-42F9B2209D31}" type="slidenum">
              <a:rPr kumimoji="1" lang="ja-JP" altLang="en-US" smtClean="0"/>
              <a:t>‹#›</a:t>
            </a:fld>
            <a:endParaRPr kumimoji="1" lang="ja-JP" altLang="en-US"/>
          </a:p>
        </p:txBody>
      </p:sp>
    </p:spTree>
    <p:extLst>
      <p:ext uri="{BB962C8B-B14F-4D97-AF65-F5344CB8AC3E}">
        <p14:creationId xmlns:p14="http://schemas.microsoft.com/office/powerpoint/2010/main" val="325753341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8" name="直線コネクタ 7"/>
          <p:cNvCxnSpPr/>
          <p:nvPr/>
        </p:nvCxnSpPr>
        <p:spPr>
          <a:xfrm>
            <a:off x="351257" y="1278942"/>
            <a:ext cx="6200068"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9" name="テキスト ボックス 8"/>
          <p:cNvSpPr txBox="1"/>
          <p:nvPr/>
        </p:nvSpPr>
        <p:spPr>
          <a:xfrm>
            <a:off x="375643" y="1660617"/>
            <a:ext cx="6200067" cy="754053"/>
          </a:xfrm>
          <a:prstGeom prst="rect">
            <a:avLst/>
          </a:prstGeom>
          <a:noFill/>
        </p:spPr>
        <p:txBody>
          <a:bodyPr wrap="square" rtlCol="0">
            <a:spAutoFit/>
          </a:bodyPr>
          <a:lstStyle/>
          <a:p>
            <a:pPr algn="ctr"/>
            <a:r>
              <a:rPr lang="ja-JP" altLang="en-US" sz="1400" b="1" dirty="0">
                <a:solidFill>
                  <a:schemeClr val="bg1"/>
                </a:solidFill>
                <a:latin typeface="BIZ UDPゴシック" panose="020B0400000000000000" pitchFamily="50" charset="-128"/>
                <a:ea typeface="BIZ UDPゴシック" panose="020B0400000000000000" pitchFamily="50" charset="-128"/>
              </a:rPr>
              <a:t>名古屋の伝統、きしめん離れに挑む！企業や大学、高校が連携</a:t>
            </a:r>
            <a:endParaRPr lang="ja-JP" altLang="en-US" b="1" dirty="0">
              <a:solidFill>
                <a:schemeClr val="bg1"/>
              </a:solidFill>
              <a:latin typeface="BIZ UDPゴシック" panose="020B0400000000000000" pitchFamily="50" charset="-128"/>
              <a:ea typeface="BIZ UDPゴシック" panose="020B0400000000000000" pitchFamily="50" charset="-128"/>
            </a:endParaRPr>
          </a:p>
          <a:p>
            <a:pPr algn="ctr"/>
            <a:r>
              <a:rPr lang="ja-JP" altLang="en-US" sz="1500" b="1" dirty="0">
                <a:solidFill>
                  <a:schemeClr val="bg1"/>
                </a:solidFill>
                <a:latin typeface="BIZ UDPゴシック" panose="020B0400000000000000" pitchFamily="50" charset="-128"/>
                <a:ea typeface="BIZ UDPゴシック" panose="020B0400000000000000" pitchFamily="50" charset="-128"/>
              </a:rPr>
              <a:t>きしめんチップ商品化プロジェクトに関する</a:t>
            </a:r>
            <a:r>
              <a:rPr lang="en-US" altLang="ja-JP" sz="1500" b="1" dirty="0">
                <a:solidFill>
                  <a:schemeClr val="bg1"/>
                </a:solidFill>
                <a:latin typeface="BIZ UDPゴシック" panose="020B0400000000000000" pitchFamily="50" charset="-128"/>
                <a:ea typeface="BIZ UDPゴシック" panose="020B0400000000000000" pitchFamily="50" charset="-128"/>
              </a:rPr>
              <a:t>3</a:t>
            </a:r>
            <a:r>
              <a:rPr lang="ja-JP" altLang="en-US" sz="1500" b="1" dirty="0">
                <a:solidFill>
                  <a:schemeClr val="bg1"/>
                </a:solidFill>
                <a:latin typeface="BIZ UDPゴシック" panose="020B0400000000000000" pitchFamily="50" charset="-128"/>
                <a:ea typeface="BIZ UDPゴシック" panose="020B0400000000000000" pitchFamily="50" charset="-128"/>
              </a:rPr>
              <a:t>校参加意見交換会を開催</a:t>
            </a:r>
            <a:endParaRPr lang="en-US" altLang="ja-JP" sz="1500" b="1" dirty="0">
              <a:solidFill>
                <a:schemeClr val="bg1"/>
              </a:solidFill>
              <a:latin typeface="BIZ UDPゴシック" panose="020B0400000000000000" pitchFamily="50" charset="-128"/>
              <a:ea typeface="BIZ UDPゴシック" panose="020B0400000000000000" pitchFamily="50" charset="-128"/>
            </a:endParaRPr>
          </a:p>
          <a:p>
            <a:pPr algn="ctr"/>
            <a:r>
              <a:rPr lang="ja-JP" altLang="en-US" sz="1400" b="1" dirty="0">
                <a:solidFill>
                  <a:schemeClr val="bg1"/>
                </a:solidFill>
                <a:latin typeface="BIZ UDPゴシック" panose="020B0400000000000000" pitchFamily="50" charset="-128"/>
                <a:ea typeface="BIZ UDPゴシック" panose="020B0400000000000000" pitchFamily="50" charset="-128"/>
              </a:rPr>
              <a:t>～１２</a:t>
            </a:r>
            <a:r>
              <a:rPr lang="en-US" altLang="ja-JP" sz="1400" b="1" dirty="0">
                <a:solidFill>
                  <a:schemeClr val="bg1"/>
                </a:solidFill>
                <a:latin typeface="BIZ UDPゴシック" panose="020B0400000000000000" pitchFamily="50" charset="-128"/>
                <a:ea typeface="BIZ UDPゴシック" panose="020B0400000000000000" pitchFamily="50" charset="-128"/>
              </a:rPr>
              <a:t>/18</a:t>
            </a:r>
            <a:r>
              <a:rPr lang="ja-JP" altLang="en-US" sz="1400" b="1" dirty="0">
                <a:solidFill>
                  <a:schemeClr val="bg1"/>
                </a:solidFill>
                <a:latin typeface="BIZ UDPゴシック" panose="020B0400000000000000" pitchFamily="50" charset="-128"/>
                <a:ea typeface="BIZ UDPゴシック" panose="020B0400000000000000" pitchFamily="50" charset="-128"/>
              </a:rPr>
              <a:t> 金曜日　</a:t>
            </a:r>
            <a:r>
              <a:rPr lang="en-US" altLang="ja-JP" sz="1400" b="1" dirty="0">
                <a:solidFill>
                  <a:schemeClr val="bg1"/>
                </a:solidFill>
                <a:latin typeface="BIZ UDPゴシック" panose="020B0400000000000000" pitchFamily="50" charset="-128"/>
                <a:ea typeface="BIZ UDPゴシック" panose="020B0400000000000000" pitchFamily="50" charset="-128"/>
              </a:rPr>
              <a:t>16:30</a:t>
            </a:r>
            <a:r>
              <a:rPr lang="ja-JP" altLang="en-US" sz="1400" b="1" dirty="0">
                <a:solidFill>
                  <a:schemeClr val="bg1"/>
                </a:solidFill>
                <a:latin typeface="BIZ UDPゴシック" panose="020B0400000000000000" pitchFamily="50" charset="-128"/>
                <a:ea typeface="BIZ UDPゴシック" panose="020B0400000000000000" pitchFamily="50" charset="-128"/>
              </a:rPr>
              <a:t>より名城キャンパスにて～</a:t>
            </a:r>
            <a:endParaRPr lang="en-US" altLang="ja-JP" sz="1400" b="1" dirty="0">
              <a:solidFill>
                <a:schemeClr val="bg1"/>
              </a:solidFill>
              <a:latin typeface="BIZ UDPゴシック" panose="020B0400000000000000" pitchFamily="50" charset="-128"/>
              <a:ea typeface="BIZ UDPゴシック" panose="020B0400000000000000" pitchFamily="50" charset="-128"/>
            </a:endParaRPr>
          </a:p>
        </p:txBody>
      </p:sp>
      <p:sp>
        <p:nvSpPr>
          <p:cNvPr id="11" name="テキスト ボックス 10"/>
          <p:cNvSpPr txBox="1"/>
          <p:nvPr/>
        </p:nvSpPr>
        <p:spPr>
          <a:xfrm>
            <a:off x="311311" y="2475161"/>
            <a:ext cx="6195083" cy="477375"/>
          </a:xfrm>
          <a:prstGeom prst="rect">
            <a:avLst/>
          </a:prstGeom>
          <a:noFill/>
        </p:spPr>
        <p:txBody>
          <a:bodyPr wrap="square" rtlCol="0">
            <a:spAutoFit/>
          </a:bodyPr>
          <a:lstStyle/>
          <a:p>
            <a:pPr algn="just">
              <a:lnSpc>
                <a:spcPts val="1600"/>
              </a:lnSpc>
            </a:pPr>
            <a:r>
              <a:rPr lang="ja-JP" altLang="en-US" sz="1200" dirty="0">
                <a:latin typeface="ＭＳ ゴシック" panose="020B0609070205080204" pitchFamily="49" charset="-128"/>
                <a:ea typeface="ＭＳ ゴシック" panose="020B0609070205080204" pitchFamily="49" charset="-128"/>
              </a:rPr>
              <a:t>愛知学院大学（愛知県日進市、学長：木村文輝）法学部は</a:t>
            </a:r>
            <a:r>
              <a:rPr lang="en-US" altLang="ja-JP" sz="1200" dirty="0">
                <a:latin typeface="ＭＳ ゴシック" panose="020B0609070205080204" pitchFamily="49" charset="-128"/>
                <a:ea typeface="ＭＳ ゴシック" panose="020B0609070205080204" pitchFamily="49" charset="-128"/>
              </a:rPr>
              <a:t>､</a:t>
            </a:r>
            <a:r>
              <a:rPr lang="ja-JP" altLang="en-US" sz="1200" dirty="0">
                <a:latin typeface="ＭＳ ゴシック" panose="020B0609070205080204" pitchFamily="49" charset="-128"/>
                <a:ea typeface="ＭＳ ゴシック" panose="020B0609070205080204" pitchFamily="49" charset="-128"/>
              </a:rPr>
              <a:t>外務省から講師をお招きし、下記のとおり外交講座を開催いたします。</a:t>
            </a:r>
            <a:endParaRPr lang="en-US" altLang="ja-JP" sz="1200" dirty="0">
              <a:latin typeface="ＭＳ ゴシック" panose="020B0609070205080204" pitchFamily="49" charset="-128"/>
              <a:ea typeface="ＭＳ ゴシック" panose="020B0609070205080204" pitchFamily="49" charset="-128"/>
            </a:endParaRPr>
          </a:p>
        </p:txBody>
      </p:sp>
      <p:sp>
        <p:nvSpPr>
          <p:cNvPr id="12" name="テキスト ボックス 11"/>
          <p:cNvSpPr txBox="1"/>
          <p:nvPr/>
        </p:nvSpPr>
        <p:spPr>
          <a:xfrm>
            <a:off x="330504" y="1040875"/>
            <a:ext cx="3416320" cy="276999"/>
          </a:xfrm>
          <a:prstGeom prst="rect">
            <a:avLst/>
          </a:prstGeom>
          <a:noFill/>
        </p:spPr>
        <p:txBody>
          <a:bodyPr wrap="none" rtlCol="0">
            <a:spAutoFit/>
          </a:bodyPr>
          <a:lstStyle/>
          <a:p>
            <a:r>
              <a:rPr kumimoji="1" lang="ja-JP" altLang="en-US" sz="1200" dirty="0">
                <a:latin typeface="ＭＳ ゴシック" panose="020B0609070205080204" pitchFamily="49" charset="-128"/>
                <a:ea typeface="ＭＳ ゴシック" panose="020B0609070205080204" pitchFamily="49" charset="-128"/>
              </a:rPr>
              <a:t>令和</a:t>
            </a:r>
            <a:r>
              <a:rPr lang="ja-JP" altLang="en-US" sz="1200" dirty="0">
                <a:latin typeface="ＭＳ ゴシック" panose="020B0609070205080204" pitchFamily="49" charset="-128"/>
                <a:ea typeface="ＭＳ ゴシック" panose="020B0609070205080204" pitchFamily="49" charset="-128"/>
              </a:rPr>
              <a:t>７</a:t>
            </a:r>
            <a:r>
              <a:rPr kumimoji="1" lang="ja-JP" altLang="en-US" sz="1200" dirty="0">
                <a:latin typeface="ＭＳ ゴシック" panose="020B0609070205080204" pitchFamily="49" charset="-128"/>
                <a:ea typeface="ＭＳ ゴシック" panose="020B0609070205080204" pitchFamily="49" charset="-128"/>
              </a:rPr>
              <a:t>年</a:t>
            </a:r>
            <a:r>
              <a:rPr lang="ja-JP" altLang="en-US" sz="1200" dirty="0">
                <a:latin typeface="ＭＳ ゴシック" panose="020B0609070205080204" pitchFamily="49" charset="-128"/>
                <a:ea typeface="ＭＳ ゴシック" panose="020B0609070205080204" pitchFamily="49" charset="-128"/>
              </a:rPr>
              <a:t>１２</a:t>
            </a:r>
            <a:r>
              <a:rPr kumimoji="1" lang="ja-JP" altLang="en-US" sz="1200" dirty="0">
                <a:latin typeface="ＭＳ ゴシック" panose="020B0609070205080204" pitchFamily="49" charset="-128"/>
                <a:ea typeface="ＭＳ ゴシック" panose="020B0609070205080204" pitchFamily="49" charset="-128"/>
              </a:rPr>
              <a:t>月</a:t>
            </a:r>
            <a:r>
              <a:rPr lang="ja-JP" altLang="en-US" sz="1200" dirty="0">
                <a:latin typeface="ＭＳ ゴシック" panose="020B0609070205080204" pitchFamily="49" charset="-128"/>
                <a:ea typeface="ＭＳ ゴシック" panose="020B0609070205080204" pitchFamily="49" charset="-128"/>
              </a:rPr>
              <a:t>１１</a:t>
            </a:r>
            <a:r>
              <a:rPr kumimoji="1" lang="ja-JP" altLang="en-US" sz="1200" dirty="0">
                <a:latin typeface="ＭＳ ゴシック" panose="020B0609070205080204" pitchFamily="49" charset="-128"/>
                <a:ea typeface="ＭＳ ゴシック" panose="020B0609070205080204" pitchFamily="49" charset="-128"/>
              </a:rPr>
              <a:t>日（木）　送付枚数：１枚</a:t>
            </a:r>
          </a:p>
        </p:txBody>
      </p:sp>
      <p:sp>
        <p:nvSpPr>
          <p:cNvPr id="16" name="タイトル 1">
            <a:extLst>
              <a:ext uri="{FF2B5EF4-FFF2-40B4-BE49-F238E27FC236}">
                <a16:creationId xmlns:a16="http://schemas.microsoft.com/office/drawing/2014/main" id="{61A7CFFA-81E1-4029-9E7B-7BB8B97751FD}"/>
              </a:ext>
            </a:extLst>
          </p:cNvPr>
          <p:cNvSpPr txBox="1">
            <a:spLocks/>
          </p:cNvSpPr>
          <p:nvPr/>
        </p:nvSpPr>
        <p:spPr>
          <a:xfrm>
            <a:off x="402328" y="516873"/>
            <a:ext cx="2626618" cy="549570"/>
          </a:xfrm>
          <a:prstGeom prst="rect">
            <a:avLst/>
          </a:prstGeom>
          <a:solidFill>
            <a:schemeClr val="tx1"/>
          </a:solidFill>
        </p:spPr>
        <p:txBody>
          <a:bodyPr vert="horz" lIns="91440" tIns="45720" rIns="91440" bIns="45720" rtlCol="0" anchor="ctr">
            <a:normAutofit fontScale="90000"/>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r>
              <a:rPr lang="en-US" altLang="ja-JP" sz="3200" b="1" dirty="0">
                <a:solidFill>
                  <a:schemeClr val="bg1"/>
                </a:solidFill>
              </a:rPr>
              <a:t>PRESS RELEASE</a:t>
            </a:r>
            <a:endParaRPr lang="ja-JP" altLang="en-US" sz="3200" b="1" dirty="0">
              <a:solidFill>
                <a:schemeClr val="bg1"/>
              </a:solidFill>
            </a:endParaRPr>
          </a:p>
        </p:txBody>
      </p:sp>
      <p:sp>
        <p:nvSpPr>
          <p:cNvPr id="20" name="角丸四角形 9">
            <a:extLst>
              <a:ext uri="{FF2B5EF4-FFF2-40B4-BE49-F238E27FC236}">
                <a16:creationId xmlns:a16="http://schemas.microsoft.com/office/drawing/2014/main" id="{ABFF5335-77CE-48F0-8B5B-A1055548350D}"/>
              </a:ext>
            </a:extLst>
          </p:cNvPr>
          <p:cNvSpPr/>
          <p:nvPr/>
        </p:nvSpPr>
        <p:spPr>
          <a:xfrm>
            <a:off x="326872" y="1325641"/>
            <a:ext cx="6200068" cy="1150757"/>
          </a:xfrm>
          <a:prstGeom prst="roundRect">
            <a:avLst/>
          </a:prstGeom>
          <a:solidFill>
            <a:schemeClr val="tx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13" name="図 12">
            <a:extLst>
              <a:ext uri="{FF2B5EF4-FFF2-40B4-BE49-F238E27FC236}">
                <a16:creationId xmlns:a16="http://schemas.microsoft.com/office/drawing/2014/main" id="{EF1F832F-AF7D-4BCD-9626-1327ACD64A00}"/>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122940" y="254015"/>
            <a:ext cx="2289100" cy="686730"/>
          </a:xfrm>
          <a:prstGeom prst="rect">
            <a:avLst/>
          </a:prstGeom>
        </p:spPr>
      </p:pic>
      <p:sp>
        <p:nvSpPr>
          <p:cNvPr id="14" name="テキスト ボックス 13">
            <a:extLst>
              <a:ext uri="{FF2B5EF4-FFF2-40B4-BE49-F238E27FC236}">
                <a16:creationId xmlns:a16="http://schemas.microsoft.com/office/drawing/2014/main" id="{0180D28A-523C-483F-A157-736FFE805D5B}"/>
              </a:ext>
            </a:extLst>
          </p:cNvPr>
          <p:cNvSpPr txBox="1"/>
          <p:nvPr/>
        </p:nvSpPr>
        <p:spPr>
          <a:xfrm>
            <a:off x="4218439" y="889426"/>
            <a:ext cx="2095500" cy="276999"/>
          </a:xfrm>
          <a:prstGeom prst="rect">
            <a:avLst/>
          </a:prstGeom>
          <a:noFill/>
        </p:spPr>
        <p:txBody>
          <a:bodyPr wrap="square" rtlCol="0">
            <a:spAutoFit/>
          </a:bodyPr>
          <a:lstStyle/>
          <a:p>
            <a:r>
              <a:rPr kumimoji="1" lang="ja-JP" altLang="en-US" sz="600" b="1" dirty="0">
                <a:latin typeface="小塚明朝 Pro L" panose="02020300000000000000" pitchFamily="18" charset="-128"/>
                <a:ea typeface="小塚明朝 Pro L" panose="02020300000000000000" pitchFamily="18" charset="-128"/>
              </a:rPr>
              <a:t>〒</a:t>
            </a:r>
            <a:r>
              <a:rPr kumimoji="1" lang="en-US" altLang="ja-JP" sz="600" b="1" dirty="0">
                <a:latin typeface="小塚明朝 Pro L" panose="02020300000000000000" pitchFamily="18" charset="-128"/>
                <a:ea typeface="小塚明朝 Pro L" panose="02020300000000000000" pitchFamily="18" charset="-128"/>
              </a:rPr>
              <a:t>470-0195</a:t>
            </a:r>
            <a:r>
              <a:rPr kumimoji="1" lang="ja-JP" altLang="en-US" sz="600" b="1" dirty="0">
                <a:latin typeface="小塚明朝 Pro L" panose="02020300000000000000" pitchFamily="18" charset="-128"/>
                <a:ea typeface="小塚明朝 Pro L" panose="02020300000000000000" pitchFamily="18" charset="-128"/>
              </a:rPr>
              <a:t>　愛知県日進市岩崎町阿良池</a:t>
            </a:r>
            <a:r>
              <a:rPr kumimoji="1" lang="en-US" altLang="ja-JP" sz="600" b="1" dirty="0">
                <a:latin typeface="小塚明朝 Pro L" panose="02020300000000000000" pitchFamily="18" charset="-128"/>
                <a:ea typeface="小塚明朝 Pro L" panose="02020300000000000000" pitchFamily="18" charset="-128"/>
              </a:rPr>
              <a:t>12</a:t>
            </a:r>
          </a:p>
          <a:p>
            <a:r>
              <a:rPr lang="en-US" altLang="ja-JP" sz="600" b="1" dirty="0">
                <a:latin typeface="小塚明朝 Pro L" panose="02020300000000000000" pitchFamily="18" charset="-128"/>
                <a:ea typeface="小塚明朝 Pro L" panose="02020300000000000000" pitchFamily="18" charset="-128"/>
              </a:rPr>
              <a:t>TEL:0561-73-1111</a:t>
            </a:r>
            <a:r>
              <a:rPr lang="ja-JP" altLang="en-US" sz="600" b="1" dirty="0">
                <a:latin typeface="小塚明朝 Pro L" panose="02020300000000000000" pitchFamily="18" charset="-128"/>
                <a:ea typeface="小塚明朝 Pro L" panose="02020300000000000000" pitchFamily="18" charset="-128"/>
              </a:rPr>
              <a:t>　</a:t>
            </a:r>
            <a:r>
              <a:rPr lang="en-US" altLang="ja-JP" sz="600" b="1" dirty="0">
                <a:latin typeface="小塚明朝 Pro L" panose="02020300000000000000" pitchFamily="18" charset="-128"/>
                <a:ea typeface="小塚明朝 Pro L" panose="02020300000000000000" pitchFamily="18" charset="-128"/>
              </a:rPr>
              <a:t>URL</a:t>
            </a:r>
            <a:r>
              <a:rPr lang="ja-JP" altLang="en-US" sz="600" b="1" dirty="0">
                <a:latin typeface="小塚明朝 Pro L" panose="02020300000000000000" pitchFamily="18" charset="-128"/>
                <a:ea typeface="小塚明朝 Pro L" panose="02020300000000000000" pitchFamily="18" charset="-128"/>
              </a:rPr>
              <a:t> </a:t>
            </a:r>
            <a:r>
              <a:rPr lang="en-US" altLang="ja-JP" sz="600" b="1" dirty="0">
                <a:latin typeface="小塚明朝 Pro L" panose="02020300000000000000" pitchFamily="18" charset="-128"/>
                <a:ea typeface="小塚明朝 Pro L" panose="02020300000000000000" pitchFamily="18" charset="-128"/>
              </a:rPr>
              <a:t>http://www.agu.ac.jp</a:t>
            </a:r>
            <a:endParaRPr kumimoji="1" lang="ja-JP" altLang="en-US" sz="600" b="1" dirty="0">
              <a:latin typeface="小塚明朝 Pro L" panose="02020300000000000000" pitchFamily="18" charset="-128"/>
              <a:ea typeface="小塚明朝 Pro L" panose="02020300000000000000" pitchFamily="18" charset="-128"/>
            </a:endParaRPr>
          </a:p>
        </p:txBody>
      </p:sp>
      <p:sp>
        <p:nvSpPr>
          <p:cNvPr id="17" name="テキスト ボックス 16">
            <a:extLst>
              <a:ext uri="{FF2B5EF4-FFF2-40B4-BE49-F238E27FC236}">
                <a16:creationId xmlns:a16="http://schemas.microsoft.com/office/drawing/2014/main" id="{E424A442-87D4-4730-8BEB-4CC3DD93DA09}"/>
              </a:ext>
            </a:extLst>
          </p:cNvPr>
          <p:cNvSpPr txBox="1"/>
          <p:nvPr/>
        </p:nvSpPr>
        <p:spPr>
          <a:xfrm>
            <a:off x="308335" y="8230866"/>
            <a:ext cx="6200068" cy="1477328"/>
          </a:xfrm>
          <a:prstGeom prst="rect">
            <a:avLst/>
          </a:prstGeom>
          <a:noFill/>
        </p:spPr>
        <p:txBody>
          <a:bodyPr wrap="square" rtlCol="0">
            <a:spAutoFit/>
          </a:bodyPr>
          <a:lstStyle/>
          <a:p>
            <a:pPr algn="just">
              <a:lnSpc>
                <a:spcPct val="150000"/>
              </a:lnSpc>
              <a:tabLst>
                <a:tab pos="0" algn="l"/>
              </a:tabLst>
            </a:pPr>
            <a:r>
              <a:rPr lang="en-US" altLang="ja-JP" sz="1200" dirty="0">
                <a:latin typeface="ＭＳ ゴシック" panose="020B0609070205080204" pitchFamily="49" charset="-128"/>
                <a:ea typeface="ＭＳ ゴシック" panose="020B0609070205080204" pitchFamily="49" charset="-128"/>
              </a:rPr>
              <a:t>※</a:t>
            </a:r>
            <a:r>
              <a:rPr lang="ja-JP" altLang="en-US" sz="1200" dirty="0">
                <a:latin typeface="ＭＳ ゴシック" panose="020B0609070205080204" pitchFamily="49" charset="-128"/>
                <a:ea typeface="ＭＳ ゴシック" panose="020B0609070205080204" pitchFamily="49" charset="-128"/>
              </a:rPr>
              <a:t>取材にお越しいただける場合、下記お問い合わせ先までご一報いただけると幸いです。</a:t>
            </a:r>
          </a:p>
          <a:p>
            <a:pPr algn="just">
              <a:lnSpc>
                <a:spcPct val="150000"/>
              </a:lnSpc>
              <a:tabLst>
                <a:tab pos="0" algn="l"/>
              </a:tabLst>
            </a:pPr>
            <a:r>
              <a:rPr lang="ja-JP" altLang="en-US" sz="1200" dirty="0">
                <a:latin typeface="ＭＳ ゴシック" panose="020B0609070205080204" pitchFamily="49" charset="-128"/>
                <a:ea typeface="ＭＳ ゴシック" panose="020B0609070205080204" pitchFamily="49" charset="-128"/>
              </a:rPr>
              <a:t>＜内容に関すること＞　法学部准教授　尋木 真也</a:t>
            </a:r>
            <a:endParaRPr lang="en-US" altLang="ja-JP" sz="1200" dirty="0">
              <a:latin typeface="ＭＳ ゴシック" panose="020B0609070205080204" pitchFamily="49" charset="-128"/>
              <a:ea typeface="ＭＳ ゴシック" panose="020B0609070205080204" pitchFamily="49" charset="-128"/>
            </a:endParaRPr>
          </a:p>
          <a:p>
            <a:pPr algn="just">
              <a:lnSpc>
                <a:spcPct val="150000"/>
              </a:lnSpc>
              <a:tabLst>
                <a:tab pos="0" algn="l"/>
              </a:tabLst>
            </a:pPr>
            <a:r>
              <a:rPr lang="ja-JP" altLang="en-US" sz="1200" dirty="0">
                <a:latin typeface="ＭＳ ゴシック" panose="020B0609070205080204" pitchFamily="49" charset="-128"/>
                <a:ea typeface="ＭＳ ゴシック" panose="020B0609070205080204" pitchFamily="49" charset="-128"/>
              </a:rPr>
              <a:t>　℡　</a:t>
            </a:r>
            <a:r>
              <a:rPr lang="en-US" altLang="ja-JP" sz="1200" dirty="0">
                <a:latin typeface="ＭＳ ゴシック" panose="020B0609070205080204" pitchFamily="49" charset="-128"/>
                <a:ea typeface="ＭＳ ゴシック" panose="020B0609070205080204" pitchFamily="49" charset="-128"/>
              </a:rPr>
              <a:t>0561-73-1111</a:t>
            </a:r>
            <a:r>
              <a:rPr lang="ja-JP" altLang="en-US" sz="1200" dirty="0">
                <a:latin typeface="ＭＳ ゴシック" panose="020B0609070205080204" pitchFamily="49" charset="-128"/>
                <a:ea typeface="ＭＳ ゴシック" panose="020B0609070205080204" pitchFamily="49" charset="-128"/>
              </a:rPr>
              <a:t>㈹　　</a:t>
            </a:r>
            <a:r>
              <a:rPr lang="fi-FI" altLang="ja-JP" sz="1200" dirty="0">
                <a:latin typeface="ＭＳ ゴシック" panose="020B0609070205080204" pitchFamily="49" charset="-128"/>
                <a:ea typeface="ＭＳ ゴシック" panose="020B0609070205080204" pitchFamily="49" charset="-128"/>
              </a:rPr>
              <a:t>E-mail</a:t>
            </a:r>
            <a:r>
              <a:rPr lang="en-US" altLang="ja-JP" sz="1200" dirty="0">
                <a:latin typeface="ＭＳ ゴシック" panose="020B0609070205080204" pitchFamily="49" charset="-128"/>
                <a:ea typeface="ＭＳ ゴシック" panose="020B0609070205080204" pitchFamily="49" charset="-128"/>
              </a:rPr>
              <a:t>:</a:t>
            </a:r>
            <a:r>
              <a:rPr lang="fi-FI" altLang="ja-JP" sz="1200" dirty="0">
                <a:latin typeface="ＭＳ ゴシック" panose="020B0609070205080204" pitchFamily="49" charset="-128"/>
                <a:ea typeface="ＭＳ ゴシック" panose="020B0609070205080204" pitchFamily="49" charset="-128"/>
              </a:rPr>
              <a:t>tazunoki@dpc.agu.ac.jp</a:t>
            </a:r>
            <a:endParaRPr lang="en-US" altLang="ja-JP" sz="1200" dirty="0">
              <a:solidFill>
                <a:schemeClr val="bg2">
                  <a:lumMod val="10000"/>
                </a:schemeClr>
              </a:solidFill>
              <a:latin typeface="ＭＳ ゴシック" panose="020B0609070205080204" pitchFamily="49" charset="-128"/>
              <a:ea typeface="ＭＳ ゴシック" panose="020B0609070205080204" pitchFamily="49" charset="-128"/>
            </a:endParaRPr>
          </a:p>
          <a:p>
            <a:pPr algn="just">
              <a:lnSpc>
                <a:spcPct val="150000"/>
              </a:lnSpc>
              <a:tabLst>
                <a:tab pos="0" algn="l"/>
              </a:tabLst>
            </a:pPr>
            <a:r>
              <a:rPr lang="ja-JP" altLang="en-US" sz="1200" dirty="0">
                <a:latin typeface="ＭＳ ゴシック" panose="020B0609070205080204" pitchFamily="49" charset="-128"/>
                <a:ea typeface="ＭＳ ゴシック" panose="020B0609070205080204" pitchFamily="49" charset="-128"/>
              </a:rPr>
              <a:t>＜取材に関すること＞　</a:t>
            </a:r>
            <a:r>
              <a:rPr lang="zh-TW" altLang="en-US" sz="1200" dirty="0">
                <a:latin typeface="ＭＳ ゴシック" panose="020B0609070205080204" pitchFamily="49" charset="-128"/>
                <a:ea typeface="ＭＳ ゴシック" panose="020B0609070205080204" pitchFamily="49" charset="-128"/>
              </a:rPr>
              <a:t>総務部総務課</a:t>
            </a:r>
            <a:r>
              <a:rPr lang="ja-JP" altLang="en-US" sz="1200">
                <a:latin typeface="ＭＳ ゴシック" panose="020B0609070205080204" pitchFamily="49" charset="-128"/>
                <a:ea typeface="ＭＳ ゴシック" panose="020B0609070205080204" pitchFamily="49" charset="-128"/>
              </a:rPr>
              <a:t>　山本、古谷</a:t>
            </a:r>
            <a:endParaRPr lang="en-US" altLang="ja-JP" sz="1200" dirty="0">
              <a:latin typeface="ＭＳ ゴシック" panose="020B0609070205080204" pitchFamily="49" charset="-128"/>
              <a:ea typeface="ＭＳ ゴシック" panose="020B0609070205080204" pitchFamily="49" charset="-128"/>
            </a:endParaRPr>
          </a:p>
          <a:p>
            <a:pPr algn="just">
              <a:lnSpc>
                <a:spcPct val="150000"/>
              </a:lnSpc>
              <a:tabLst>
                <a:tab pos="0" algn="l"/>
              </a:tabLst>
            </a:pPr>
            <a:r>
              <a:rPr lang="ja-JP" altLang="en-US" sz="1200" dirty="0">
                <a:latin typeface="ＭＳ ゴシック" panose="020B0609070205080204" pitchFamily="49" charset="-128"/>
                <a:ea typeface="ＭＳ ゴシック" panose="020B0609070205080204" pitchFamily="49" charset="-128"/>
              </a:rPr>
              <a:t>　℡　</a:t>
            </a:r>
            <a:r>
              <a:rPr lang="en-US" altLang="ja-JP" sz="1200" dirty="0">
                <a:latin typeface="ＭＳ ゴシック" panose="020B0609070205080204" pitchFamily="49" charset="-128"/>
                <a:ea typeface="ＭＳ ゴシック" panose="020B0609070205080204" pitchFamily="49" charset="-128"/>
              </a:rPr>
              <a:t>0561-73-1111</a:t>
            </a:r>
            <a:r>
              <a:rPr lang="ja-JP" altLang="en-US" sz="1200" dirty="0">
                <a:latin typeface="ＭＳ ゴシック" panose="020B0609070205080204" pitchFamily="49" charset="-128"/>
                <a:ea typeface="ＭＳ ゴシック" panose="020B0609070205080204" pitchFamily="49" charset="-128"/>
              </a:rPr>
              <a:t>㈹　　</a:t>
            </a:r>
            <a:r>
              <a:rPr lang="fi-FI" altLang="ja-JP" sz="1200" dirty="0">
                <a:latin typeface="ＭＳ ゴシック" panose="020B0609070205080204" pitchFamily="49" charset="-128"/>
                <a:ea typeface="ＭＳ ゴシック" panose="020B0609070205080204" pitchFamily="49" charset="-128"/>
              </a:rPr>
              <a:t>E-mail</a:t>
            </a:r>
            <a:r>
              <a:rPr lang="en-US" altLang="ja-JP" sz="1200" dirty="0">
                <a:latin typeface="ＭＳ ゴシック" panose="020B0609070205080204" pitchFamily="49" charset="-128"/>
                <a:ea typeface="ＭＳ ゴシック" panose="020B0609070205080204" pitchFamily="49" charset="-128"/>
              </a:rPr>
              <a:t>:somu@dpc.agu.ac.jp</a:t>
            </a:r>
          </a:p>
        </p:txBody>
      </p:sp>
      <p:graphicFrame>
        <p:nvGraphicFramePr>
          <p:cNvPr id="2" name="表 1"/>
          <p:cNvGraphicFramePr>
            <a:graphicFrameLocks noGrp="1"/>
          </p:cNvGraphicFramePr>
          <p:nvPr>
            <p:extLst>
              <p:ext uri="{D42A27DB-BD31-4B8C-83A1-F6EECF244321}">
                <p14:modId xmlns:p14="http://schemas.microsoft.com/office/powerpoint/2010/main" val="3272377576"/>
              </p:ext>
            </p:extLst>
          </p:nvPr>
        </p:nvGraphicFramePr>
        <p:xfrm>
          <a:off x="330504" y="3180852"/>
          <a:ext cx="6150742" cy="1897509"/>
        </p:xfrm>
        <a:graphic>
          <a:graphicData uri="http://schemas.openxmlformats.org/drawingml/2006/table">
            <a:tbl>
              <a:tblPr firstRow="1" bandRow="1">
                <a:tableStyleId>{2D5ABB26-0587-4C30-8999-92F81FD0307C}</a:tableStyleId>
              </a:tblPr>
              <a:tblGrid>
                <a:gridCol w="854594">
                  <a:extLst>
                    <a:ext uri="{9D8B030D-6E8A-4147-A177-3AD203B41FA5}">
                      <a16:colId xmlns:a16="http://schemas.microsoft.com/office/drawing/2014/main" val="1620110717"/>
                    </a:ext>
                  </a:extLst>
                </a:gridCol>
                <a:gridCol w="5296148">
                  <a:extLst>
                    <a:ext uri="{9D8B030D-6E8A-4147-A177-3AD203B41FA5}">
                      <a16:colId xmlns:a16="http://schemas.microsoft.com/office/drawing/2014/main" val="1876521699"/>
                    </a:ext>
                  </a:extLst>
                </a:gridCol>
              </a:tblGrid>
              <a:tr h="0">
                <a:tc>
                  <a:txBody>
                    <a:bodyPr/>
                    <a:lstStyle/>
                    <a:p>
                      <a:pPr algn="dist">
                        <a:lnSpc>
                          <a:spcPct val="150000"/>
                        </a:lnSpc>
                      </a:pPr>
                      <a:r>
                        <a:rPr kumimoji="1" lang="ja-JP" altLang="en-US" sz="1200" dirty="0">
                          <a:latin typeface="+mj-ea"/>
                          <a:ea typeface="+mj-ea"/>
                        </a:rPr>
                        <a:t>開催日時</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just">
                        <a:lnSpc>
                          <a:spcPct val="150000"/>
                        </a:lnSpc>
                      </a:pPr>
                      <a:r>
                        <a:rPr kumimoji="1" lang="ja-JP" altLang="en-US" sz="1200" dirty="0">
                          <a:latin typeface="+mj-ea"/>
                          <a:ea typeface="+mj-ea"/>
                        </a:rPr>
                        <a:t>２０２５年１２月１５日（月） １６時３０分～１８時００分</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763384387"/>
                  </a:ext>
                </a:extLst>
              </a:tr>
              <a:tr h="0">
                <a:tc>
                  <a:txBody>
                    <a:bodyPr/>
                    <a:lstStyle/>
                    <a:p>
                      <a:pPr algn="dist">
                        <a:lnSpc>
                          <a:spcPct val="150000"/>
                        </a:lnSpc>
                      </a:pPr>
                      <a:r>
                        <a:rPr kumimoji="1" lang="ja-JP" altLang="en-US" sz="1200" dirty="0">
                          <a:latin typeface="+mj-ea"/>
                          <a:ea typeface="+mj-ea"/>
                        </a:rPr>
                        <a:t>場所</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just">
                        <a:lnSpc>
                          <a:spcPct val="150000"/>
                        </a:lnSpc>
                      </a:pPr>
                      <a:r>
                        <a:rPr kumimoji="1" lang="ja-JP" altLang="en-US" sz="1200" dirty="0">
                          <a:latin typeface="+mj-ea"/>
                          <a:ea typeface="+mj-ea"/>
                        </a:rPr>
                        <a:t>愛知学院大学　名城公園キャンパス　キャッスルホール１階「明倫」</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19037704"/>
                  </a:ext>
                </a:extLst>
              </a:tr>
              <a:tr h="0">
                <a:tc>
                  <a:txBody>
                    <a:bodyPr/>
                    <a:lstStyle/>
                    <a:p>
                      <a:pPr algn="dist">
                        <a:lnSpc>
                          <a:spcPct val="150000"/>
                        </a:lnSpc>
                      </a:pPr>
                      <a:r>
                        <a:rPr kumimoji="1" lang="ja-JP" altLang="en-US" sz="1200" dirty="0">
                          <a:latin typeface="+mj-ea"/>
                          <a:ea typeface="+mj-ea"/>
                        </a:rPr>
                        <a:t>テーマ</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just">
                        <a:lnSpc>
                          <a:spcPct val="150000"/>
                        </a:lnSpc>
                      </a:pPr>
                      <a:r>
                        <a:rPr kumimoji="1" lang="ja-JP" altLang="en-US" sz="1200" dirty="0">
                          <a:latin typeface="+mj-ea"/>
                          <a:ea typeface="+mj-ea"/>
                        </a:rPr>
                        <a:t>日本の宇宙戦略</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673494393"/>
                  </a:ext>
                </a:extLst>
              </a:tr>
              <a:tr h="0">
                <a:tc>
                  <a:txBody>
                    <a:bodyPr/>
                    <a:lstStyle/>
                    <a:p>
                      <a:pPr algn="dist">
                        <a:lnSpc>
                          <a:spcPct val="150000"/>
                        </a:lnSpc>
                      </a:pPr>
                      <a:r>
                        <a:rPr kumimoji="1" lang="ja-JP" altLang="en-US" sz="1200" dirty="0">
                          <a:latin typeface="+mj-ea"/>
                          <a:ea typeface="+mj-ea"/>
                        </a:rPr>
                        <a:t>講師</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just">
                        <a:lnSpc>
                          <a:spcPct val="150000"/>
                        </a:lnSpc>
                      </a:pPr>
                      <a:r>
                        <a:rPr kumimoji="1" lang="ja-JP" altLang="en-US" sz="1200" kern="1200" dirty="0">
                          <a:solidFill>
                            <a:schemeClr val="tx1"/>
                          </a:solidFill>
                          <a:latin typeface="+mj-ea"/>
                          <a:ea typeface="+mn-ea"/>
                          <a:cs typeface="+mn-cs"/>
                        </a:rPr>
                        <a:t>有元</a:t>
                      </a:r>
                      <a:r>
                        <a:rPr kumimoji="1" lang="ja-JP" altLang="en-US" sz="1200" kern="1200" baseline="0" dirty="0">
                          <a:solidFill>
                            <a:schemeClr val="tx1"/>
                          </a:solidFill>
                          <a:latin typeface="+mj-ea"/>
                          <a:ea typeface="+mn-ea"/>
                          <a:cs typeface="+mn-cs"/>
                        </a:rPr>
                        <a:t> </a:t>
                      </a:r>
                      <a:r>
                        <a:rPr kumimoji="1" lang="ja-JP" altLang="en-US" sz="1200" kern="1200" dirty="0">
                          <a:solidFill>
                            <a:schemeClr val="tx1"/>
                          </a:solidFill>
                          <a:latin typeface="+mj-ea"/>
                          <a:ea typeface="+mn-ea"/>
                          <a:cs typeface="+mn-cs"/>
                        </a:rPr>
                        <a:t>万結（ありもと</a:t>
                      </a:r>
                      <a:r>
                        <a:rPr kumimoji="1" lang="ja-JP" altLang="en-US" sz="1200" kern="1200" baseline="0" dirty="0">
                          <a:solidFill>
                            <a:schemeClr val="tx1"/>
                          </a:solidFill>
                          <a:latin typeface="+mj-ea"/>
                          <a:ea typeface="+mn-ea"/>
                          <a:cs typeface="+mn-cs"/>
                        </a:rPr>
                        <a:t> </a:t>
                      </a:r>
                      <a:r>
                        <a:rPr kumimoji="1" lang="ja-JP" altLang="en-US" sz="1200" kern="1200" dirty="0">
                          <a:solidFill>
                            <a:schemeClr val="tx1"/>
                          </a:solidFill>
                          <a:latin typeface="+mj-ea"/>
                          <a:ea typeface="+mn-ea"/>
                          <a:cs typeface="+mn-cs"/>
                        </a:rPr>
                        <a:t>まゆ）氏 </a:t>
                      </a:r>
                      <a:endParaRPr kumimoji="1" lang="en-US" altLang="ja-JP" sz="1200" kern="1200" dirty="0">
                        <a:solidFill>
                          <a:schemeClr val="tx1"/>
                        </a:solidFill>
                        <a:latin typeface="+mj-ea"/>
                        <a:ea typeface="+mn-ea"/>
                        <a:cs typeface="+mn-cs"/>
                      </a:endParaRPr>
                    </a:p>
                    <a:p>
                      <a:pPr algn="just">
                        <a:lnSpc>
                          <a:spcPct val="150000"/>
                        </a:lnSpc>
                      </a:pPr>
                      <a:r>
                        <a:rPr kumimoji="1" lang="ja-JP" altLang="en-US" sz="1200" dirty="0">
                          <a:latin typeface="+mj-ea"/>
                          <a:ea typeface="+mj-ea"/>
                        </a:rPr>
                        <a:t>（外務省 総合外交政策局</a:t>
                      </a:r>
                      <a:r>
                        <a:rPr kumimoji="1" lang="ja-JP" altLang="en-US" sz="1200" baseline="0" dirty="0">
                          <a:latin typeface="+mj-ea"/>
                          <a:ea typeface="+mj-ea"/>
                        </a:rPr>
                        <a:t> </a:t>
                      </a:r>
                      <a:r>
                        <a:rPr kumimoji="1" lang="ja-JP" altLang="en-US" sz="1200" dirty="0">
                          <a:latin typeface="+mj-ea"/>
                          <a:ea typeface="+mj-ea"/>
                        </a:rPr>
                        <a:t>宇宙・海洋安全保障政策室</a:t>
                      </a:r>
                      <a:r>
                        <a:rPr kumimoji="1" lang="ja-JP" altLang="en-US" sz="1200" baseline="0" dirty="0">
                          <a:latin typeface="+mj-ea"/>
                          <a:ea typeface="+mj-ea"/>
                        </a:rPr>
                        <a:t> </a:t>
                      </a:r>
                      <a:r>
                        <a:rPr kumimoji="1" lang="ja-JP" altLang="en-US" sz="1200" dirty="0">
                          <a:latin typeface="+mj-ea"/>
                          <a:ea typeface="+mj-ea"/>
                        </a:rPr>
                        <a:t>主査）</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309745018"/>
                  </a:ext>
                </a:extLst>
              </a:tr>
              <a:tr h="0">
                <a:tc>
                  <a:txBody>
                    <a:bodyPr/>
                    <a:lstStyle/>
                    <a:p>
                      <a:pPr algn="dist">
                        <a:lnSpc>
                          <a:spcPct val="150000"/>
                        </a:lnSpc>
                      </a:pPr>
                      <a:r>
                        <a:rPr kumimoji="1" lang="ja-JP" altLang="en-US" sz="1200" dirty="0">
                          <a:latin typeface="+mj-ea"/>
                          <a:ea typeface="+mj-ea"/>
                        </a:rPr>
                        <a:t>対象者</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just">
                        <a:lnSpc>
                          <a:spcPct val="150000"/>
                        </a:lnSpc>
                      </a:pPr>
                      <a:r>
                        <a:rPr kumimoji="1" lang="ja-JP" altLang="en-US" sz="1200" dirty="0">
                          <a:latin typeface="+mj-ea"/>
                          <a:ea typeface="+mj-ea"/>
                        </a:rPr>
                        <a:t>本学法学部「国際法ＩＢ」受講生（２００人程度）</a:t>
                      </a:r>
                      <a:endParaRPr kumimoji="1" lang="en-US" altLang="zh-TW" sz="1200" dirty="0">
                        <a:latin typeface="+mj-ea"/>
                        <a:ea typeface="+mj-ea"/>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774981417"/>
                  </a:ext>
                </a:extLst>
              </a:tr>
            </a:tbl>
          </a:graphicData>
        </a:graphic>
      </p:graphicFrame>
      <p:graphicFrame>
        <p:nvGraphicFramePr>
          <p:cNvPr id="18" name="表 17"/>
          <p:cNvGraphicFramePr>
            <a:graphicFrameLocks noGrp="1"/>
          </p:cNvGraphicFramePr>
          <p:nvPr>
            <p:extLst>
              <p:ext uri="{D42A27DB-BD31-4B8C-83A1-F6EECF244321}">
                <p14:modId xmlns:p14="http://schemas.microsoft.com/office/powerpoint/2010/main" val="1085539135"/>
              </p:ext>
            </p:extLst>
          </p:nvPr>
        </p:nvGraphicFramePr>
        <p:xfrm>
          <a:off x="352675" y="5563541"/>
          <a:ext cx="6150742" cy="2614614"/>
        </p:xfrm>
        <a:graphic>
          <a:graphicData uri="http://schemas.openxmlformats.org/drawingml/2006/table">
            <a:tbl>
              <a:tblPr firstRow="1" bandRow="1">
                <a:tableStyleId>{2D5ABB26-0587-4C30-8999-92F81FD0307C}</a:tableStyleId>
              </a:tblPr>
              <a:tblGrid>
                <a:gridCol w="860882">
                  <a:extLst>
                    <a:ext uri="{9D8B030D-6E8A-4147-A177-3AD203B41FA5}">
                      <a16:colId xmlns:a16="http://schemas.microsoft.com/office/drawing/2014/main" val="1620110717"/>
                    </a:ext>
                  </a:extLst>
                </a:gridCol>
                <a:gridCol w="5289860">
                  <a:extLst>
                    <a:ext uri="{9D8B030D-6E8A-4147-A177-3AD203B41FA5}">
                      <a16:colId xmlns:a16="http://schemas.microsoft.com/office/drawing/2014/main" val="1876521699"/>
                    </a:ext>
                  </a:extLst>
                </a:gridCol>
              </a:tblGrid>
              <a:tr h="0">
                <a:tc>
                  <a:txBody>
                    <a:bodyPr/>
                    <a:lstStyle/>
                    <a:p>
                      <a:pPr algn="dist">
                        <a:lnSpc>
                          <a:spcPct val="150000"/>
                        </a:lnSpc>
                      </a:pPr>
                      <a:r>
                        <a:rPr kumimoji="1" lang="ja-JP" altLang="en-US" sz="1200" dirty="0">
                          <a:latin typeface="+mj-ea"/>
                          <a:ea typeface="+mj-ea"/>
                        </a:rPr>
                        <a:t>目的</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just">
                        <a:lnSpc>
                          <a:spcPct val="150000"/>
                        </a:lnSpc>
                      </a:pPr>
                      <a:r>
                        <a:rPr kumimoji="1" lang="ja-JP" altLang="en-US" sz="1200" dirty="0">
                          <a:latin typeface="+mj-ea"/>
                          <a:ea typeface="+mj-ea"/>
                        </a:rPr>
                        <a:t>国際法を学ぶ学生に、最新の国際情勢や外交政策に関する理解を深めてもらうことを目的としています。第一線で活躍する外交官から直接お話をうかがうことで、学内での学修にとどまらない知見を得ます。</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83643137"/>
                  </a:ext>
                </a:extLst>
              </a:tr>
              <a:tr h="0">
                <a:tc>
                  <a:txBody>
                    <a:bodyPr/>
                    <a:lstStyle/>
                    <a:p>
                      <a:pPr algn="dist">
                        <a:lnSpc>
                          <a:spcPct val="150000"/>
                        </a:lnSpc>
                      </a:pPr>
                      <a:r>
                        <a:rPr kumimoji="1" lang="ja-JP" altLang="en-US" sz="1200" dirty="0">
                          <a:latin typeface="+mj-ea"/>
                          <a:ea typeface="+mj-ea"/>
                        </a:rPr>
                        <a:t>開催回数</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just">
                        <a:lnSpc>
                          <a:spcPct val="150000"/>
                        </a:lnSpc>
                      </a:pPr>
                      <a:r>
                        <a:rPr kumimoji="1" lang="ja-JP" altLang="en-US" sz="1200" dirty="0">
                          <a:latin typeface="+mj-ea"/>
                          <a:ea typeface="+mj-ea"/>
                        </a:rPr>
                        <a:t>２０１７年以降、法学部において７回目</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763384387"/>
                  </a:ext>
                </a:extLst>
              </a:tr>
              <a:tr h="0">
                <a:tc>
                  <a:txBody>
                    <a:bodyPr/>
                    <a:lstStyle/>
                    <a:p>
                      <a:pPr algn="dist">
                        <a:lnSpc>
                          <a:spcPct val="150000"/>
                        </a:lnSpc>
                      </a:pPr>
                      <a:r>
                        <a:rPr kumimoji="1" lang="ja-JP" altLang="en-US" sz="1200" dirty="0">
                          <a:latin typeface="+mj-ea"/>
                          <a:ea typeface="+mj-ea"/>
                        </a:rPr>
                        <a:t>背景</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just">
                        <a:lnSpc>
                          <a:spcPct val="150000"/>
                        </a:lnSpc>
                      </a:pPr>
                      <a:r>
                        <a:rPr kumimoji="1" lang="ja-JP" altLang="en-US" sz="1200" dirty="0">
                          <a:latin typeface="+mj-ea"/>
                          <a:ea typeface="+mj-ea"/>
                        </a:rPr>
                        <a:t>国際社会で宇宙開発競争が過熱するなか、官民協力を通じた日本の宇宙戦略は、ビジネス上も安全保障上も極めて重要となってきています。特に、愛知県と岐阜県は、「アジアＮｏ</a:t>
                      </a:r>
                      <a:r>
                        <a:rPr kumimoji="1" lang="en-US" altLang="ja-JP" sz="1200" dirty="0">
                          <a:latin typeface="+mj-ea"/>
                          <a:ea typeface="+mj-ea"/>
                        </a:rPr>
                        <a:t>.</a:t>
                      </a:r>
                      <a:r>
                        <a:rPr kumimoji="1" lang="ja-JP" altLang="en-US" sz="1200" dirty="0">
                          <a:latin typeface="+mj-ea"/>
                          <a:ea typeface="+mj-ea"/>
                        </a:rPr>
                        <a:t>１航空宇宙産業クラスター形成特区」の中核として、日本の宇宙産業に大きく寄与しています。この世界と地域を結ぶ最先端の宇宙戦略について、法的観点も踏まえた情報を学生に提供します。</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19037704"/>
                  </a:ext>
                </a:extLst>
              </a:tr>
            </a:tbl>
          </a:graphicData>
        </a:graphic>
      </p:graphicFrame>
      <p:sp>
        <p:nvSpPr>
          <p:cNvPr id="22" name="テキスト ボックス 21"/>
          <p:cNvSpPr txBox="1"/>
          <p:nvPr/>
        </p:nvSpPr>
        <p:spPr>
          <a:xfrm>
            <a:off x="233186" y="5312110"/>
            <a:ext cx="6389719" cy="272190"/>
          </a:xfrm>
          <a:prstGeom prst="rect">
            <a:avLst/>
          </a:prstGeom>
          <a:noFill/>
        </p:spPr>
        <p:txBody>
          <a:bodyPr wrap="square" rtlCol="0">
            <a:spAutoFit/>
          </a:bodyPr>
          <a:lstStyle/>
          <a:p>
            <a:pPr algn="just">
              <a:lnSpc>
                <a:spcPts val="1600"/>
              </a:lnSpc>
            </a:pPr>
            <a:r>
              <a:rPr lang="ja-JP" altLang="en-US" sz="1200" b="1" dirty="0">
                <a:latin typeface="ＭＳ ゴシック" panose="020B0609070205080204" pitchFamily="49" charset="-128"/>
                <a:ea typeface="ＭＳ ゴシック" panose="020B0609070205080204" pitchFamily="49" charset="-128"/>
              </a:rPr>
              <a:t>２．概要</a:t>
            </a:r>
            <a:endParaRPr lang="en-US" altLang="ja-JP" sz="1200" b="1" dirty="0">
              <a:latin typeface="ＭＳ ゴシック" panose="020B0609070205080204" pitchFamily="49" charset="-128"/>
              <a:ea typeface="ＭＳ ゴシック" panose="020B0609070205080204" pitchFamily="49" charset="-128"/>
            </a:endParaRPr>
          </a:p>
        </p:txBody>
      </p:sp>
      <p:sp>
        <p:nvSpPr>
          <p:cNvPr id="23" name="テキスト ボックス 22"/>
          <p:cNvSpPr txBox="1"/>
          <p:nvPr/>
        </p:nvSpPr>
        <p:spPr>
          <a:xfrm>
            <a:off x="233186" y="2936269"/>
            <a:ext cx="6389719" cy="270010"/>
          </a:xfrm>
          <a:prstGeom prst="rect">
            <a:avLst/>
          </a:prstGeom>
          <a:noFill/>
        </p:spPr>
        <p:txBody>
          <a:bodyPr wrap="square" rtlCol="0">
            <a:spAutoFit/>
          </a:bodyPr>
          <a:lstStyle/>
          <a:p>
            <a:pPr algn="just">
              <a:lnSpc>
                <a:spcPts val="1600"/>
              </a:lnSpc>
            </a:pPr>
            <a:r>
              <a:rPr lang="ja-JP" altLang="en-US" sz="1200" b="1" dirty="0">
                <a:latin typeface="ＭＳ ゴシック" panose="020B0609070205080204" pitchFamily="49" charset="-128"/>
                <a:ea typeface="ＭＳ ゴシック" panose="020B0609070205080204" pitchFamily="49" charset="-128"/>
              </a:rPr>
              <a:t>１．開催要領</a:t>
            </a:r>
            <a:endParaRPr lang="en-US" altLang="ja-JP" sz="1200" b="1" dirty="0">
              <a:latin typeface="ＭＳ ゴシック" panose="020B0609070205080204" pitchFamily="49" charset="-128"/>
              <a:ea typeface="ＭＳ ゴシック" panose="020B0609070205080204" pitchFamily="49" charset="-128"/>
            </a:endParaRPr>
          </a:p>
        </p:txBody>
      </p:sp>
      <p:sp>
        <p:nvSpPr>
          <p:cNvPr id="21" name="テキスト ボックス 20">
            <a:extLst>
              <a:ext uri="{FF2B5EF4-FFF2-40B4-BE49-F238E27FC236}">
                <a16:creationId xmlns:a16="http://schemas.microsoft.com/office/drawing/2014/main" id="{FC5AEC88-600C-488E-B3C0-144F519FE551}"/>
              </a:ext>
            </a:extLst>
          </p:cNvPr>
          <p:cNvSpPr txBox="1"/>
          <p:nvPr/>
        </p:nvSpPr>
        <p:spPr>
          <a:xfrm>
            <a:off x="351257" y="1406787"/>
            <a:ext cx="6200068" cy="1015663"/>
          </a:xfrm>
          <a:prstGeom prst="rect">
            <a:avLst/>
          </a:prstGeom>
          <a:noFill/>
        </p:spPr>
        <p:txBody>
          <a:bodyPr wrap="square" rtlCol="0">
            <a:spAutoFit/>
          </a:bodyPr>
          <a:lstStyle/>
          <a:p>
            <a:pPr algn="ctr"/>
            <a:r>
              <a:rPr lang="ja-JP" altLang="en-US" dirty="0">
                <a:solidFill>
                  <a:schemeClr val="bg1"/>
                </a:solidFill>
                <a:latin typeface="+mn-ea"/>
              </a:rPr>
              <a:t>１２月１５日（月）  「外交講座」の開催</a:t>
            </a:r>
            <a:endParaRPr lang="en-US" altLang="ja-JP" dirty="0">
              <a:solidFill>
                <a:schemeClr val="bg1"/>
              </a:solidFill>
              <a:latin typeface="+mn-ea"/>
            </a:endParaRPr>
          </a:p>
          <a:p>
            <a:pPr algn="ctr"/>
            <a:r>
              <a:rPr lang="ja-JP" altLang="en-US" sz="2400" dirty="0">
                <a:solidFill>
                  <a:schemeClr val="bg1"/>
                </a:solidFill>
                <a:latin typeface="+mn-ea"/>
              </a:rPr>
              <a:t>有元万結氏（外務省）「日本の宇宙戦略」</a:t>
            </a:r>
            <a:endParaRPr lang="en-US" altLang="ja-JP" sz="2400" dirty="0">
              <a:solidFill>
                <a:schemeClr val="bg1"/>
              </a:solidFill>
              <a:latin typeface="+mn-ea"/>
            </a:endParaRPr>
          </a:p>
          <a:p>
            <a:pPr algn="ctr"/>
            <a:r>
              <a:rPr lang="ja-JP" altLang="en-US" dirty="0">
                <a:solidFill>
                  <a:schemeClr val="bg1"/>
                </a:solidFill>
                <a:latin typeface="+mn-ea"/>
              </a:rPr>
              <a:t>～安全保障や開発などについて、現場の話を交え解説～</a:t>
            </a:r>
            <a:endParaRPr lang="en-US" altLang="ja-JP" dirty="0">
              <a:solidFill>
                <a:schemeClr val="bg1"/>
              </a:solidFill>
              <a:latin typeface="+mn-ea"/>
            </a:endParaRPr>
          </a:p>
        </p:txBody>
      </p:sp>
      <p:sp>
        <p:nvSpPr>
          <p:cNvPr id="19" name="正方形/長方形 18">
            <a:extLst>
              <a:ext uri="{FF2B5EF4-FFF2-40B4-BE49-F238E27FC236}">
                <a16:creationId xmlns:a16="http://schemas.microsoft.com/office/drawing/2014/main" id="{9204EF77-8847-4893-B664-3D4D14D0D451}"/>
              </a:ext>
            </a:extLst>
          </p:cNvPr>
          <p:cNvSpPr/>
          <p:nvPr/>
        </p:nvSpPr>
        <p:spPr>
          <a:xfrm>
            <a:off x="308334" y="27189"/>
            <a:ext cx="3429000" cy="292388"/>
          </a:xfrm>
          <a:prstGeom prst="rect">
            <a:avLst/>
          </a:prstGeom>
        </p:spPr>
        <p:txBody>
          <a:bodyPr>
            <a:spAutoFit/>
          </a:bodyPr>
          <a:lstStyle/>
          <a:p>
            <a:r>
              <a:rPr lang="ja-JP" altLang="en-US" sz="1300" b="1" dirty="0">
                <a:latin typeface="BIZ UDゴシック" panose="020B0400000000000000" pitchFamily="49" charset="-128"/>
                <a:ea typeface="BIZ UDゴシック" panose="020B0400000000000000" pitchFamily="49" charset="-128"/>
              </a:rPr>
              <a:t>報道関係各位</a:t>
            </a:r>
          </a:p>
        </p:txBody>
      </p:sp>
      <p:pic>
        <p:nvPicPr>
          <p:cNvPr id="24" name="図 23">
            <a:extLst>
              <a:ext uri="{FF2B5EF4-FFF2-40B4-BE49-F238E27FC236}">
                <a16:creationId xmlns:a16="http://schemas.microsoft.com/office/drawing/2014/main" id="{39E5277B-A07F-4E0F-BE1F-07A902350A91}"/>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549244" y="265968"/>
            <a:ext cx="1191171" cy="637750"/>
          </a:xfrm>
          <a:prstGeom prst="rect">
            <a:avLst/>
          </a:prstGeom>
        </p:spPr>
      </p:pic>
      <p:cxnSp>
        <p:nvCxnSpPr>
          <p:cNvPr id="25" name="直線コネクタ 24">
            <a:extLst>
              <a:ext uri="{FF2B5EF4-FFF2-40B4-BE49-F238E27FC236}">
                <a16:creationId xmlns:a16="http://schemas.microsoft.com/office/drawing/2014/main" id="{477F7B42-F620-4ECB-9962-76E23D0C5E0E}"/>
              </a:ext>
            </a:extLst>
          </p:cNvPr>
          <p:cNvCxnSpPr/>
          <p:nvPr/>
        </p:nvCxnSpPr>
        <p:spPr>
          <a:xfrm>
            <a:off x="308334" y="8553400"/>
            <a:ext cx="6200068"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6" name="正方形/長方形 25">
            <a:extLst>
              <a:ext uri="{FF2B5EF4-FFF2-40B4-BE49-F238E27FC236}">
                <a16:creationId xmlns:a16="http://schemas.microsoft.com/office/drawing/2014/main" id="{D7CEDE9F-3DA3-45C2-B1CD-18A6547583C1}"/>
              </a:ext>
            </a:extLst>
          </p:cNvPr>
          <p:cNvSpPr/>
          <p:nvPr/>
        </p:nvSpPr>
        <p:spPr>
          <a:xfrm>
            <a:off x="203831" y="248827"/>
            <a:ext cx="1205504" cy="292388"/>
          </a:xfrm>
          <a:prstGeom prst="rect">
            <a:avLst/>
          </a:prstGeom>
        </p:spPr>
        <p:txBody>
          <a:bodyPr wrap="square">
            <a:spAutoFit/>
          </a:bodyPr>
          <a:lstStyle/>
          <a:p>
            <a:r>
              <a:rPr lang="en-US" altLang="ja-JP" sz="1300" b="1" dirty="0">
                <a:latin typeface="BIZ UDゴシック" panose="020B0400000000000000" pitchFamily="49" charset="-128"/>
                <a:ea typeface="BIZ UDゴシック" panose="020B0400000000000000" pitchFamily="49" charset="-128"/>
              </a:rPr>
              <a:t>【</a:t>
            </a:r>
            <a:r>
              <a:rPr lang="ja-JP" altLang="en-US" sz="1300" b="1" dirty="0">
                <a:latin typeface="BIZ UDゴシック" panose="020B0400000000000000" pitchFamily="49" charset="-128"/>
                <a:ea typeface="BIZ UDゴシック" panose="020B0400000000000000" pitchFamily="49" charset="-128"/>
              </a:rPr>
              <a:t>取材依頼</a:t>
            </a:r>
            <a:r>
              <a:rPr lang="en-US" altLang="ja-JP" sz="1300" b="1" dirty="0">
                <a:latin typeface="BIZ UDゴシック" panose="020B0400000000000000" pitchFamily="49" charset="-128"/>
                <a:ea typeface="BIZ UDゴシック" panose="020B0400000000000000" pitchFamily="49" charset="-128"/>
              </a:rPr>
              <a:t>】</a:t>
            </a:r>
            <a:endParaRPr lang="ja-JP" altLang="en-US" sz="1300" b="1" dirty="0">
              <a:latin typeface="BIZ UDゴシック" panose="020B0400000000000000" pitchFamily="49" charset="-128"/>
              <a:ea typeface="BIZ UDゴシック" panose="020B0400000000000000" pitchFamily="49" charset="-128"/>
            </a:endParaRPr>
          </a:p>
        </p:txBody>
      </p:sp>
    </p:spTree>
    <p:extLst>
      <p:ext uri="{BB962C8B-B14F-4D97-AF65-F5344CB8AC3E}">
        <p14:creationId xmlns:p14="http://schemas.microsoft.com/office/powerpoint/2010/main" val="359606086"/>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5552</TotalTime>
  <Words>444</Words>
  <Application>Microsoft Office PowerPoint</Application>
  <PresentationFormat>A4 210 x 297 mm</PresentationFormat>
  <Paragraphs>37</Paragraphs>
  <Slides>1</Slides>
  <Notes>0</Notes>
  <HiddenSlides>0</HiddenSlides>
  <MMClips>0</MMClips>
  <ScaleCrop>false</ScaleCrop>
  <HeadingPairs>
    <vt:vector size="6" baseType="variant">
      <vt:variant>
        <vt:lpstr>使用されているフォント</vt:lpstr>
      </vt:variant>
      <vt:variant>
        <vt:i4>9</vt:i4>
      </vt:variant>
      <vt:variant>
        <vt:lpstr>テーマ</vt:lpstr>
      </vt:variant>
      <vt:variant>
        <vt:i4>1</vt:i4>
      </vt:variant>
      <vt:variant>
        <vt:lpstr>スライド タイトル</vt:lpstr>
      </vt:variant>
      <vt:variant>
        <vt:i4>1</vt:i4>
      </vt:variant>
    </vt:vector>
  </HeadingPairs>
  <TitlesOfParts>
    <vt:vector size="11" baseType="lpstr">
      <vt:lpstr>BIZ UDPゴシック</vt:lpstr>
      <vt:lpstr>BIZ UDゴシック</vt:lpstr>
      <vt:lpstr>ＭＳ Ｐゴシック</vt:lpstr>
      <vt:lpstr>ＭＳ ゴシック</vt:lpstr>
      <vt:lpstr>新細明體</vt:lpstr>
      <vt:lpstr>小塚明朝 Pro L</vt:lpstr>
      <vt:lpstr>游ゴシック</vt:lpstr>
      <vt:lpstr>Arial</vt:lpstr>
      <vt:lpstr>Calibri</vt:lpstr>
      <vt:lpstr>Office ​​テーマ</vt:lpstr>
      <vt:lpstr>PowerPoint プレゼンテーション</vt:lpstr>
    </vt:vector>
  </TitlesOfParts>
  <Company>愛知学院大学</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PRESS RELEASE</dc:title>
  <dc:creator>user</dc:creator>
  <cp:lastModifiedBy>古谷咲美</cp:lastModifiedBy>
  <cp:revision>418</cp:revision>
  <cp:lastPrinted>2025-12-11T00:01:31Z</cp:lastPrinted>
  <dcterms:created xsi:type="dcterms:W3CDTF">2020-09-10T08:00:19Z</dcterms:created>
  <dcterms:modified xsi:type="dcterms:W3CDTF">2025-12-11T00:01:32Z</dcterms:modified>
</cp:coreProperties>
</file>